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1"/>
  </p:notesMasterIdLst>
  <p:handoutMasterIdLst>
    <p:handoutMasterId r:id="rId82"/>
  </p:handoutMasterIdLst>
  <p:sldIdLst>
    <p:sldId id="2241" r:id="rId2"/>
    <p:sldId id="2268" r:id="rId3"/>
    <p:sldId id="2416" r:id="rId4"/>
    <p:sldId id="2472" r:id="rId5"/>
    <p:sldId id="2426" r:id="rId6"/>
    <p:sldId id="2468" r:id="rId7"/>
    <p:sldId id="2429" r:id="rId8"/>
    <p:sldId id="2473" r:id="rId9"/>
    <p:sldId id="2471" r:id="rId10"/>
    <p:sldId id="2474" r:id="rId11"/>
    <p:sldId id="2476" r:id="rId12"/>
    <p:sldId id="2532" r:id="rId13"/>
    <p:sldId id="2493" r:id="rId14"/>
    <p:sldId id="2495" r:id="rId15"/>
    <p:sldId id="2496" r:id="rId16"/>
    <p:sldId id="2492" r:id="rId17"/>
    <p:sldId id="2497" r:id="rId18"/>
    <p:sldId id="325" r:id="rId19"/>
    <p:sldId id="2498" r:id="rId20"/>
    <p:sldId id="323" r:id="rId21"/>
    <p:sldId id="322" r:id="rId22"/>
    <p:sldId id="294" r:id="rId23"/>
    <p:sldId id="313" r:id="rId24"/>
    <p:sldId id="2499" r:id="rId25"/>
    <p:sldId id="321" r:id="rId26"/>
    <p:sldId id="298" r:id="rId27"/>
    <p:sldId id="299" r:id="rId28"/>
    <p:sldId id="315" r:id="rId29"/>
    <p:sldId id="2500" r:id="rId30"/>
    <p:sldId id="419" r:id="rId31"/>
    <p:sldId id="2480" r:id="rId32"/>
    <p:sldId id="2501" r:id="rId33"/>
    <p:sldId id="2503" r:id="rId34"/>
    <p:sldId id="320" r:id="rId35"/>
    <p:sldId id="2533" r:id="rId36"/>
    <p:sldId id="2545" r:id="rId37"/>
    <p:sldId id="2534" r:id="rId38"/>
    <p:sldId id="2538" r:id="rId39"/>
    <p:sldId id="2535" r:id="rId40"/>
    <p:sldId id="2536" r:id="rId41"/>
    <p:sldId id="2438" r:id="rId42"/>
    <p:sldId id="2537" r:id="rId43"/>
    <p:sldId id="2442" r:id="rId44"/>
    <p:sldId id="2539" r:id="rId45"/>
    <p:sldId id="2541" r:id="rId46"/>
    <p:sldId id="2444" r:id="rId47"/>
    <p:sldId id="2540" r:id="rId48"/>
    <p:sldId id="2543" r:id="rId49"/>
    <p:sldId id="2542" r:id="rId50"/>
    <p:sldId id="2548" r:id="rId51"/>
    <p:sldId id="2544" r:id="rId52"/>
    <p:sldId id="2505" r:id="rId53"/>
    <p:sldId id="2504" r:id="rId54"/>
    <p:sldId id="2506" r:id="rId55"/>
    <p:sldId id="2507" r:id="rId56"/>
    <p:sldId id="2508" r:id="rId57"/>
    <p:sldId id="2509" r:id="rId58"/>
    <p:sldId id="2510" r:id="rId59"/>
    <p:sldId id="2511" r:id="rId60"/>
    <p:sldId id="2514" r:id="rId61"/>
    <p:sldId id="2512" r:id="rId62"/>
    <p:sldId id="2515" r:id="rId63"/>
    <p:sldId id="2547" r:id="rId64"/>
    <p:sldId id="2517" r:id="rId65"/>
    <p:sldId id="2516" r:id="rId66"/>
    <p:sldId id="2518" r:id="rId67"/>
    <p:sldId id="2519" r:id="rId68"/>
    <p:sldId id="2520" r:id="rId69"/>
    <p:sldId id="2521" r:id="rId70"/>
    <p:sldId id="2522" r:id="rId71"/>
    <p:sldId id="2523" r:id="rId72"/>
    <p:sldId id="2546" r:id="rId73"/>
    <p:sldId id="2527" r:id="rId74"/>
    <p:sldId id="2528" r:id="rId75"/>
    <p:sldId id="2529" r:id="rId76"/>
    <p:sldId id="2530" r:id="rId77"/>
    <p:sldId id="2524" r:id="rId78"/>
    <p:sldId id="2526" r:id="rId79"/>
    <p:sldId id="2525" r:id="rId8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AF7"/>
    <a:srgbClr val="0432FF"/>
    <a:srgbClr val="BE384B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729" autoAdjust="0"/>
    <p:restoredTop sz="79452" autoAdjust="0"/>
  </p:normalViewPr>
  <p:slideViewPr>
    <p:cSldViewPr>
      <p:cViewPr varScale="1">
        <p:scale>
          <a:sx n="81" d="100"/>
          <a:sy n="81" d="100"/>
        </p:scale>
        <p:origin x="240" y="408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6" Type="http://schemas.openxmlformats.org/officeDocument/2006/relationships/slide" Target="slides/slide75.xml" /><Relationship Id="rId84" Type="http://schemas.openxmlformats.org/officeDocument/2006/relationships/viewProps" Target="viewProps.xml" /><Relationship Id="rId7" Type="http://schemas.openxmlformats.org/officeDocument/2006/relationships/slide" Target="slides/slide6.xml" /><Relationship Id="rId71" Type="http://schemas.openxmlformats.org/officeDocument/2006/relationships/slide" Target="slides/slide70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74" Type="http://schemas.openxmlformats.org/officeDocument/2006/relationships/slide" Target="slides/slide73.xml" /><Relationship Id="rId79" Type="http://schemas.openxmlformats.org/officeDocument/2006/relationships/slide" Target="slides/slide78.xml" /><Relationship Id="rId5" Type="http://schemas.openxmlformats.org/officeDocument/2006/relationships/slide" Target="slides/slide4.xml" /><Relationship Id="rId61" Type="http://schemas.openxmlformats.org/officeDocument/2006/relationships/slide" Target="slides/slide60.xml" /><Relationship Id="rId82" Type="http://schemas.openxmlformats.org/officeDocument/2006/relationships/handoutMaster" Target="handoutMasters/handoutMaster1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77" Type="http://schemas.openxmlformats.org/officeDocument/2006/relationships/slide" Target="slides/slide76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slide" Target="slides/slide71.xml" /><Relationship Id="rId80" Type="http://schemas.openxmlformats.org/officeDocument/2006/relationships/slide" Target="slides/slide79.xml" /><Relationship Id="rId85" Type="http://schemas.openxmlformats.org/officeDocument/2006/relationships/theme" Target="theme/theme1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slide" Target="slides/slide69.xml" /><Relationship Id="rId75" Type="http://schemas.openxmlformats.org/officeDocument/2006/relationships/slide" Target="slides/slide74.xml" /><Relationship Id="rId8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10" Type="http://schemas.openxmlformats.org/officeDocument/2006/relationships/slide" Target="slides/slide9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slide" Target="slides/slide72.xml" /><Relationship Id="rId78" Type="http://schemas.openxmlformats.org/officeDocument/2006/relationships/slide" Target="slides/slide77.xml" /><Relationship Id="rId81" Type="http://schemas.openxmlformats.org/officeDocument/2006/relationships/notesMaster" Target="notesMasters/notesMaster1.xml" /><Relationship Id="rId86" Type="http://schemas.openxmlformats.org/officeDocument/2006/relationships/tableStyles" Target="tableStyle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2023/9/29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 /><Relationship Id="rId1" Type="http://schemas.openxmlformats.org/officeDocument/2006/relationships/notesMaster" Target="../notesMasters/notesMaster1.xml" 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 /><Relationship Id="rId1" Type="http://schemas.openxmlformats.org/officeDocument/2006/relationships/notesMaster" Target="../notesMasters/notesMaster1.xml" 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190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12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151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992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048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ea typeface="MS PGothic" charset="0"/>
              </a:rPr>
              <a:t>What about the case of "delete-after-open"?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13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144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Mixed blocks, old and new</a:t>
            </a:r>
            <a:endParaRPr lang="zh-CN" altLang="en-US">
              <a:latin typeface="Times New Roman" charset="0"/>
              <a:ea typeface="宋体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A2DC2E0B-2544-FC47-9A27-4FB1D9A39888}" type="slidenum">
              <a:rPr lang="zh-CN" altLang="en-US" sz="1200" b="0">
                <a:latin typeface="Times New Roman" charset="0"/>
              </a:rPr>
              <a:pPr/>
              <a:t>26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42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296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Sol#1 is not so good: what if we want allocate many blocks? Multiple RTTs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517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26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081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430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Not a significant problem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016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Fatal issues may happen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474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0137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Based on our previous illustration, but make some extension based on Google’s internal need, or made some trade-offs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9765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0466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assumptions are just listed in the paper, lack a detailed descriptions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989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3373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423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6585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no caching? “</a:t>
            </a:r>
            <a:r>
              <a:rPr lang="en-US" altLang="zh-CN" dirty="0"/>
              <a:t>Client caches offer little benefit because most applications stream through huge files or have working sets too large to be cached.”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0228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two phases? Primary should guarantee the same order for applying chunks.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9383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5807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410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.tiff" /><Relationship Id="rId4" Type="http://schemas.openxmlformats.org/officeDocument/2006/relationships/image" Target="../media/image4.tiff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.tiff" /><Relationship Id="rId4" Type="http://schemas.openxmlformats.org/officeDocument/2006/relationships/image" Target="../media/image4.tiff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 /><Relationship Id="rId7" Type="http://schemas.openxmlformats.org/officeDocument/2006/relationships/image" Target="../media/image10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.png" /><Relationship Id="rId5" Type="http://schemas.openxmlformats.org/officeDocument/2006/relationships/image" Target="../media/image5.tiff" /><Relationship Id="rId4" Type="http://schemas.openxmlformats.org/officeDocument/2006/relationships/image" Target="../media/image4.tiff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.tiff" /><Relationship Id="rId4" Type="http://schemas.openxmlformats.org/officeDocument/2006/relationships/image" Target="../media/image4.tiff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9.png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9.png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1.png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1.png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2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2.xml" 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2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2.xml" 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 /><Relationship Id="rId3" Type="http://schemas.openxmlformats.org/officeDocument/2006/relationships/image" Target="../media/image24.png" /><Relationship Id="rId7" Type="http://schemas.openxmlformats.org/officeDocument/2006/relationships/image" Target="../media/image28.gif" /><Relationship Id="rId12" Type="http://schemas.openxmlformats.org/officeDocument/2006/relationships/image" Target="../media/image33.jpeg" /><Relationship Id="rId2" Type="http://schemas.openxmlformats.org/officeDocument/2006/relationships/image" Target="../media/image23.gi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7.png" /><Relationship Id="rId11" Type="http://schemas.openxmlformats.org/officeDocument/2006/relationships/image" Target="../media/image32.jpeg" /><Relationship Id="rId5" Type="http://schemas.openxmlformats.org/officeDocument/2006/relationships/image" Target="../media/image26.png" /><Relationship Id="rId10" Type="http://schemas.openxmlformats.org/officeDocument/2006/relationships/image" Target="../media/image31.png" /><Relationship Id="rId4" Type="http://schemas.openxmlformats.org/officeDocument/2006/relationships/image" Target="../media/image25.png" /><Relationship Id="rId9" Type="http://schemas.openxmlformats.org/officeDocument/2006/relationships/image" Target="../media/image30.png" 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 /><Relationship Id="rId1" Type="http://schemas.openxmlformats.org/officeDocument/2006/relationships/slideLayout" Target="../slideLayouts/slideLayout2.xml" 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 /><Relationship Id="rId1" Type="http://schemas.openxmlformats.org/officeDocument/2006/relationships/slideLayout" Target="../slideLayouts/slideLayout2.xml" 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Distributed file system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2800" dirty="0">
                <a:latin typeface="+mn-lt"/>
              </a:rPr>
              <a:t>NFS &amp; GFS</a:t>
            </a:r>
            <a:endParaRPr kumimoji="1" lang="zh-CN" altLang="en-US" sz="28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888ED355-44B6-D14B-BD43-61B43993464E}"/>
              </a:ext>
            </a:extLst>
          </p:cNvPr>
          <p:cNvSpPr txBox="1">
            <a:spLocks/>
          </p:cNvSpPr>
          <p:nvPr/>
        </p:nvSpPr>
        <p:spPr>
          <a:xfrm>
            <a:off x="-6647" y="5305772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Rong </a:t>
            </a:r>
            <a:r>
              <a:rPr kumimoji="1"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r>
              <a:rPr kumimoji="1"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Large-scale website so-far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  <a:p>
            <a:pPr lvl="1"/>
            <a:r>
              <a:rPr kumimoji="1" lang="en-US" altLang="zh-CN" b="1" dirty="0"/>
              <a:t>How each system communicates</a:t>
            </a:r>
            <a:r>
              <a:rPr kumimoji="1" lang="en-US" altLang="zh-CN" dirty="0"/>
              <a:t>? 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Large-scale website so-far 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334096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ome">
            <a:extLst>
              <a:ext uri="{FF2B5EF4-FFF2-40B4-BE49-F238E27FC236}">
                <a16:creationId xmlns:a16="http://schemas.microsoft.com/office/drawing/2014/main" id="{372CE43D-F4B6-EC41-BA89-8941C0D7B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1" y="1472790"/>
            <a:ext cx="1500189" cy="150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RPC">
            <a:extLst>
              <a:ext uri="{FF2B5EF4-FFF2-40B4-BE49-F238E27FC236}">
                <a16:creationId xmlns:a16="http://schemas.microsoft.com/office/drawing/2014/main" id="{DB1F29DD-0AA0-A249-9992-2C984FAE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6424"/>
            <a:ext cx="1500188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6A3612B-1185-544B-A614-FA66E9DA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Last lecture: Remote Procedure Call (RPC)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49AC9-5ABA-E644-AFFE-4C8984FC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Allow a procedure to execute in another address space without coding the details for the remote interaction</a:t>
            </a:r>
          </a:p>
          <a:p>
            <a:r>
              <a:rPr kumimoji="1" lang="en-US" altLang="zh-CN" b="0" dirty="0"/>
              <a:t>RPC History</a:t>
            </a:r>
          </a:p>
          <a:p>
            <a:pPr lvl="1"/>
            <a:r>
              <a:rPr kumimoji="1" lang="en-US" altLang="zh-CN" dirty="0"/>
              <a:t>Idea goes back in 1976</a:t>
            </a:r>
          </a:p>
          <a:p>
            <a:r>
              <a:rPr kumimoji="1" lang="en-US" altLang="zh-CN" b="0" dirty="0"/>
              <a:t>RPC uses </a:t>
            </a:r>
            <a:r>
              <a:rPr kumimoji="1" lang="en-US" altLang="zh-CN" dirty="0">
                <a:solidFill>
                  <a:srgbClr val="C00000"/>
                </a:solidFill>
              </a:rPr>
              <a:t>stubs</a:t>
            </a:r>
            <a:r>
              <a:rPr kumimoji="1" lang="en-US" altLang="zh-CN" b="0" dirty="0"/>
              <a:t> to avoid handling argument </a:t>
            </a:r>
            <a:r>
              <a:rPr kumimoji="1" lang="en-US" altLang="zh-CN" dirty="0">
                <a:solidFill>
                  <a:srgbClr val="C00000"/>
                </a:solidFill>
              </a:rPr>
              <a:t>encoding/decoding </a:t>
            </a:r>
            <a:r>
              <a:rPr kumimoji="1" lang="en-US" altLang="zh-CN" b="0" dirty="0"/>
              <a:t>and send/receiving messages, message transports, etc.</a:t>
            </a:r>
          </a:p>
          <a:p>
            <a:r>
              <a:rPr kumimoji="1" lang="en-US" altLang="zh-CN" b="0" dirty="0"/>
              <a:t>How RPC handles </a:t>
            </a:r>
            <a:r>
              <a:rPr kumimoji="1" lang="en-US" altLang="zh-CN" dirty="0">
                <a:solidFill>
                  <a:srgbClr val="C00000"/>
                </a:solidFill>
              </a:rPr>
              <a:t>failures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Depends on the </a:t>
            </a:r>
            <a:r>
              <a:rPr kumimoji="1" lang="en-US" altLang="zh-CN" b="1" dirty="0">
                <a:solidFill>
                  <a:srgbClr val="C00000"/>
                </a:solidFill>
              </a:rPr>
              <a:t>semantic</a:t>
            </a:r>
            <a:r>
              <a:rPr kumimoji="1" lang="en-US" altLang="zh-CN" dirty="0"/>
              <a:t>: at-most-once, at-least-once &amp; exactly-once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A5E770-9EC7-1745-A02E-EEA051FF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02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AABB2-724F-F34A-BFDA-A3EFD1B8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Review: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>
                <a:ea typeface="MS PGothic" charset="0"/>
              </a:rPr>
              <a:t>-</a:t>
            </a:r>
            <a:r>
              <a:rPr lang="en-US" altLang="zh-CN" dirty="0">
                <a:ea typeface="MS PGothic" charset="0"/>
              </a:rPr>
              <a:t>-</a:t>
            </a:r>
            <a:r>
              <a:rPr lang="en-US" altLang="zh-CN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 complete calling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565EA-D32E-9F47-B3A0-4E564FBC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07EBF6-C548-1F4B-9CD3-6C975B1F4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99" y="1417340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463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lecture: single-machine file system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507BA94D-8AB5-A24B-96EC-1A61E663A084}"/>
              </a:ext>
            </a:extLst>
          </p:cNvPr>
          <p:cNvSpPr/>
          <p:nvPr/>
        </p:nvSpPr>
        <p:spPr>
          <a:xfrm>
            <a:off x="-180526" y="2765048"/>
            <a:ext cx="5893688" cy="3269042"/>
          </a:xfrm>
          <a:prstGeom prst="rect">
            <a:avLst/>
          </a:prstGeom>
          <a:solidFill>
            <a:schemeClr val="bg1">
              <a:alpha val="45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AD1DC2A0-F4A7-AD4B-B720-597B2D2D89AD}"/>
              </a:ext>
            </a:extLst>
          </p:cNvPr>
          <p:cNvCxnSpPr>
            <a:cxnSpLocks/>
          </p:cNvCxnSpPr>
          <p:nvPr/>
        </p:nvCxnSpPr>
        <p:spPr>
          <a:xfrm>
            <a:off x="-85298" y="4494923"/>
            <a:ext cx="5860507" cy="6295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线连接符 138">
            <a:extLst>
              <a:ext uri="{FF2B5EF4-FFF2-40B4-BE49-F238E27FC236}">
                <a16:creationId xmlns:a16="http://schemas.microsoft.com/office/drawing/2014/main" id="{93742414-23D5-A34D-9D94-9DD0120E00E3}"/>
              </a:ext>
            </a:extLst>
          </p:cNvPr>
          <p:cNvCxnSpPr>
            <a:cxnSpLocks/>
          </p:cNvCxnSpPr>
          <p:nvPr/>
        </p:nvCxnSpPr>
        <p:spPr>
          <a:xfrm>
            <a:off x="5535708" y="4395179"/>
            <a:ext cx="469392" cy="21610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矩形 151">
            <a:extLst>
              <a:ext uri="{FF2B5EF4-FFF2-40B4-BE49-F238E27FC236}">
                <a16:creationId xmlns:a16="http://schemas.microsoft.com/office/drawing/2014/main" id="{DFECF0F7-ECB6-B349-AC66-7FC280FE0179}"/>
              </a:ext>
            </a:extLst>
          </p:cNvPr>
          <p:cNvSpPr/>
          <p:nvPr/>
        </p:nvSpPr>
        <p:spPr>
          <a:xfrm>
            <a:off x="5043299" y="908326"/>
            <a:ext cx="4941537" cy="2226187"/>
          </a:xfrm>
          <a:prstGeom prst="rect">
            <a:avLst/>
          </a:prstGeom>
          <a:solidFill>
            <a:schemeClr val="bg1">
              <a:alpha val="67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4" name="图片 133">
            <a:extLst>
              <a:ext uri="{FF2B5EF4-FFF2-40B4-BE49-F238E27FC236}">
                <a16:creationId xmlns:a16="http://schemas.microsoft.com/office/drawing/2014/main" id="{6BFDC638-3295-7C49-8EAC-E41661882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5298" y="1674705"/>
            <a:ext cx="5634991" cy="27758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53" name="图片 152">
            <a:extLst>
              <a:ext uri="{FF2B5EF4-FFF2-40B4-BE49-F238E27FC236}">
                <a16:creationId xmlns:a16="http://schemas.microsoft.com/office/drawing/2014/main" id="{07EB4173-813F-834D-8A47-E6F74981DCD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878" y="1043111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4" name="矩形 153">
            <a:extLst>
              <a:ext uri="{FF2B5EF4-FFF2-40B4-BE49-F238E27FC236}">
                <a16:creationId xmlns:a16="http://schemas.microsoft.com/office/drawing/2014/main" id="{3A15D479-48CF-CB40-B978-1868FA14E708}"/>
              </a:ext>
            </a:extLst>
          </p:cNvPr>
          <p:cNvSpPr/>
          <p:nvPr/>
        </p:nvSpPr>
        <p:spPr>
          <a:xfrm>
            <a:off x="4281224" y="895186"/>
            <a:ext cx="181413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rgbClr val="BE384B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55" name="直线连接符 154">
            <a:extLst>
              <a:ext uri="{FF2B5EF4-FFF2-40B4-BE49-F238E27FC236}">
                <a16:creationId xmlns:a16="http://schemas.microsoft.com/office/drawing/2014/main" id="{4EF71910-95AF-BE42-8AD4-F9953AC88CA2}"/>
              </a:ext>
            </a:extLst>
          </p:cNvPr>
          <p:cNvCxnSpPr>
            <a:cxnSpLocks/>
            <a:stCxn id="154" idx="3"/>
          </p:cNvCxnSpPr>
          <p:nvPr/>
        </p:nvCxnSpPr>
        <p:spPr>
          <a:xfrm>
            <a:off x="6095359" y="1079852"/>
            <a:ext cx="540322" cy="40684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47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With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the help of RPC</a:t>
            </a:r>
          </a:p>
          <a:p>
            <a:pPr algn="ctr"/>
            <a:r>
              <a:rPr lang="en-US" altLang="zh-CN" b="0" i="1" kern="0" dirty="0">
                <a:solidFill>
                  <a:srgbClr val="BE384B"/>
                </a:solidFill>
                <a:ea typeface="+mn-ea"/>
              </a:rPr>
              <a:t>We can now build distributed file system! 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1604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38879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rgbClr val="C00000"/>
                  </a:solidFill>
                </a:rPr>
                <a:t>Distributed file system</a:t>
              </a:r>
              <a:endParaRPr lang="zh-CN" altLang="en-US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Key components in distributed systems </a:t>
            </a:r>
          </a:p>
          <a:p>
            <a:pPr lvl="1"/>
            <a:r>
              <a:rPr kumimoji="1" lang="en-US" altLang="zh-CN" dirty="0"/>
              <a:t>Stores large blob of data, intermediate results, database/KV backends, etc.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 system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515826-B9BB-DC47-BA38-7503AFBF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Ways for accessing remote files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7344E9-F57B-DC44-93BE-1186EA92F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312368"/>
          </a:xfrm>
        </p:spPr>
        <p:txBody>
          <a:bodyPr/>
          <a:lstStyle/>
          <a:p>
            <a:r>
              <a:rPr kumimoji="1" lang="en-US" altLang="zh-CN" b="0" dirty="0"/>
              <a:t>Many familiar ways, </a:t>
            </a:r>
            <a:r>
              <a:rPr kumimoji="1" lang="en-US" altLang="zh-CN" dirty="0">
                <a:solidFill>
                  <a:srgbClr val="BE384B"/>
                </a:solidFill>
              </a:rPr>
              <a:t>FTP</a:t>
            </a:r>
            <a:r>
              <a:rPr kumimoji="1" lang="en-US" altLang="zh-CN" b="0" dirty="0"/>
              <a:t>, </a:t>
            </a:r>
            <a:r>
              <a:rPr kumimoji="1" lang="en-US" altLang="zh-CN" dirty="0">
                <a:solidFill>
                  <a:srgbClr val="BE384B"/>
                </a:solidFill>
              </a:rPr>
              <a:t>telnet</a:t>
            </a:r>
            <a:r>
              <a:rPr kumimoji="1" lang="en-US" altLang="zh-CN" b="0" dirty="0"/>
              <a:t>, …</a:t>
            </a:r>
          </a:p>
          <a:p>
            <a:pPr lvl="1"/>
            <a:r>
              <a:rPr kumimoji="1" lang="en-US" altLang="zh-CN" b="0" dirty="0"/>
              <a:t>Explicit access (knowing it is a distributed file system) </a:t>
            </a:r>
          </a:p>
          <a:p>
            <a:pPr lvl="1"/>
            <a:r>
              <a:rPr kumimoji="1" lang="en-US" altLang="zh-CN" b="0" dirty="0"/>
              <a:t>User-directed connection to access remote resource</a:t>
            </a:r>
          </a:p>
          <a:p>
            <a:endParaRPr kumimoji="1" lang="en-US" altLang="zh-CN" b="0" dirty="0"/>
          </a:p>
          <a:p>
            <a:r>
              <a:rPr kumimoji="1" lang="en-US" altLang="zh-CN" b="0" dirty="0"/>
              <a:t>There is also transparent approach </a:t>
            </a:r>
          </a:p>
          <a:p>
            <a:pPr lvl="1"/>
            <a:r>
              <a:rPr kumimoji="1" lang="en-US" altLang="zh-CN" b="0" dirty="0"/>
              <a:t>E.g., NFS, GFS, etc. </a:t>
            </a:r>
          </a:p>
          <a:p>
            <a:pPr lvl="1"/>
            <a:r>
              <a:rPr kumimoji="1" lang="en-US" altLang="zh-CN" b="0" dirty="0"/>
              <a:t>Applications </a:t>
            </a:r>
            <a:r>
              <a:rPr kumimoji="1" lang="en-US" altLang="zh-CN" dirty="0"/>
              <a:t>access the remote files like a local file 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E81DD7-4209-7043-AFC7-B16CB24DA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044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3E4A0B-8A1D-C748-A946-BBF442E4C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Service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E9CFDF-F777-A04A-B8AC-9C69A2662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Upload/Download </a:t>
            </a:r>
            <a:r>
              <a:rPr kumimoji="1" lang="en" altLang="zh-CN" b="0" dirty="0">
                <a:highlight>
                  <a:srgbClr val="FFFF00"/>
                </a:highlight>
              </a:rPr>
              <a:t>model</a:t>
            </a:r>
          </a:p>
          <a:p>
            <a:pPr lvl="1"/>
            <a:r>
              <a:rPr kumimoji="1" lang="en" altLang="zh-CN" dirty="0"/>
              <a:t>Read file: copy file from server to client</a:t>
            </a:r>
          </a:p>
          <a:p>
            <a:pPr lvl="1"/>
            <a:r>
              <a:rPr kumimoji="1" lang="en" altLang="zh-CN" dirty="0"/>
              <a:t>Write file: copy file from client to server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Advantage</a:t>
            </a:r>
          </a:p>
          <a:p>
            <a:pPr lvl="1"/>
            <a:r>
              <a:rPr kumimoji="1" lang="en" altLang="zh-CN" dirty="0"/>
              <a:t>Simple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Problem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Wasteful</a:t>
            </a:r>
            <a:r>
              <a:rPr kumimoji="1" lang="en" altLang="zh-CN" dirty="0"/>
              <a:t> “what if client needs small piece</a:t>
            </a:r>
            <a:r>
              <a:rPr kumimoji="1" lang="en-US" altLang="zh-CN" dirty="0"/>
              <a:t>s</a:t>
            </a:r>
            <a:r>
              <a:rPr kumimoji="1" lang="en" altLang="zh-CN" dirty="0"/>
              <a:t>?”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Problematic</a:t>
            </a:r>
            <a:r>
              <a:rPr kumimoji="1" lang="en" altLang="zh-CN" dirty="0"/>
              <a:t> “what if client does</a:t>
            </a:r>
            <a:r>
              <a:rPr kumimoji="1" lang="zh-CN" altLang="en-US" dirty="0"/>
              <a:t> </a:t>
            </a:r>
            <a:r>
              <a:rPr kumimoji="1" lang="en" altLang="zh-CN" dirty="0"/>
              <a:t>n</a:t>
            </a:r>
            <a:r>
              <a:rPr kumimoji="1" lang="en-US" altLang="zh-CN" dirty="0"/>
              <a:t>o</a:t>
            </a:r>
            <a:r>
              <a:rPr kumimoji="1" lang="en" altLang="zh-CN" dirty="0"/>
              <a:t>t have enough space?”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Consistency</a:t>
            </a:r>
            <a:r>
              <a:rPr kumimoji="1" lang="en" altLang="zh-CN" dirty="0"/>
              <a:t> “what if others modify the same file?”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F09014-BC92-6240-98D1-AAC54D38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960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B8BFBD-578F-BB41-82A3-FB7C1C30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Service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B47D97-7BD7-6D4E-BB70-5957FC1CD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Remote access </a:t>
            </a:r>
            <a:r>
              <a:rPr kumimoji="1" lang="en" altLang="zh-CN" b="0" dirty="0">
                <a:highlight>
                  <a:srgbClr val="FFFF00"/>
                </a:highlight>
              </a:rPr>
              <a:t>model</a:t>
            </a:r>
          </a:p>
          <a:p>
            <a:pPr lvl="1"/>
            <a:r>
              <a:rPr kumimoji="1" lang="en" altLang="zh-CN" dirty="0"/>
              <a:t>File service provide functional interface w</a:t>
            </a:r>
            <a:r>
              <a:rPr kumimoji="1" lang="en-US" altLang="zh-CN" dirty="0" err="1"/>
              <a:t>ith</a:t>
            </a:r>
            <a:r>
              <a:rPr kumimoji="1" lang="en" altLang="zh-CN" dirty="0"/>
              <a:t> RPC</a:t>
            </a:r>
            <a:br>
              <a:rPr kumimoji="1" lang="en" altLang="zh-CN" dirty="0"/>
            </a:br>
            <a:r>
              <a:rPr kumimoji="1" lang="en" altLang="zh-CN" dirty="0"/>
              <a:t>(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create, delete, read, write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etc</a:t>
            </a:r>
            <a:r>
              <a:rPr kumimoji="1" lang="en-US" altLang="zh-CN" dirty="0"/>
              <a:t>.</a:t>
            </a:r>
            <a:r>
              <a:rPr kumimoji="1" lang="en" altLang="zh-CN" dirty="0"/>
              <a:t>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Advantage</a:t>
            </a:r>
          </a:p>
          <a:p>
            <a:pPr lvl="1"/>
            <a:r>
              <a:rPr kumimoji="1" lang="en" altLang="zh-CN" dirty="0"/>
              <a:t>Client gets only what’s needed</a:t>
            </a:r>
          </a:p>
          <a:p>
            <a:pPr lvl="1"/>
            <a:r>
              <a:rPr kumimoji="1" lang="en" altLang="zh-CN" dirty="0"/>
              <a:t>Server can manage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consistent</a:t>
            </a:r>
            <a:r>
              <a:rPr kumimoji="1" lang="en" altLang="zh-CN" dirty="0"/>
              <a:t> view of file system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Problem</a:t>
            </a:r>
          </a:p>
          <a:p>
            <a:pPr lvl="1"/>
            <a:r>
              <a:rPr kumimoji="1" lang="en" altLang="zh-CN" dirty="0"/>
              <a:t>Possible server and network problem (e.g., congestion)</a:t>
            </a:r>
          </a:p>
          <a:p>
            <a:pPr lvl="2"/>
            <a:r>
              <a:rPr kumimoji="1" lang="en" altLang="zh-CN" dirty="0"/>
              <a:t>Servers are accessed for duration of file access</a:t>
            </a:r>
          </a:p>
          <a:p>
            <a:pPr lvl="2"/>
            <a:r>
              <a:rPr kumimoji="1" lang="en" altLang="zh-CN" dirty="0"/>
              <a:t>Same data may be requested repeatedly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6BF50A-2CE7-A849-98D0-F9608779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486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209428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NFS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with RPC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6727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243482-05BF-E340-8C39-01529520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 dirty="0"/>
              <a:t>NFS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0432FF"/>
                </a:solidFill>
              </a:rPr>
              <a:t>N</a:t>
            </a:r>
            <a:r>
              <a:rPr kumimoji="1" lang="en" altLang="zh-CN" dirty="0"/>
              <a:t>etwork </a:t>
            </a:r>
            <a:r>
              <a:rPr kumimoji="1" lang="en" altLang="zh-CN" b="1" dirty="0">
                <a:solidFill>
                  <a:srgbClr val="0432FF"/>
                </a:solidFill>
              </a:rPr>
              <a:t>F</a:t>
            </a:r>
            <a:r>
              <a:rPr kumimoji="1" lang="en" altLang="zh-CN" dirty="0"/>
              <a:t>ile </a:t>
            </a:r>
            <a:r>
              <a:rPr kumimoji="1" lang="en" altLang="zh-CN" b="1" dirty="0">
                <a:solidFill>
                  <a:srgbClr val="0432FF"/>
                </a:solidFill>
              </a:rPr>
              <a:t>S</a:t>
            </a:r>
            <a:r>
              <a:rPr kumimoji="1" lang="en" altLang="zh-CN" dirty="0"/>
              <a:t>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5F0509-C9DE-6748-A5E7-23803517B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Design Goals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(by</a:t>
            </a:r>
            <a:r>
              <a:rPr kumimoji="1" lang="zh-CN" altLang="en-US" b="0" dirty="0"/>
              <a:t> </a:t>
            </a:r>
            <a:r>
              <a:rPr kumimoji="1" lang="en" altLang="zh-CN" b="0" dirty="0"/>
              <a:t>Sun, 1980s, designed for workstations</a:t>
            </a:r>
            <a:r>
              <a:rPr kumimoji="1" lang="en-US" altLang="zh-CN" b="0" dirty="0"/>
              <a:t>)</a:t>
            </a:r>
            <a:endParaRPr kumimoji="1" lang="en" altLang="zh-CN" b="0" dirty="0"/>
          </a:p>
          <a:p>
            <a:pPr lvl="1"/>
            <a:r>
              <a:rPr kumimoji="1" lang="en" altLang="zh-CN" dirty="0"/>
              <a:t>Any machine can be a client or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" altLang="zh-CN" dirty="0"/>
              <a:t>server</a:t>
            </a:r>
          </a:p>
          <a:p>
            <a:pPr lvl="1"/>
            <a:r>
              <a:rPr kumimoji="1" lang="en-US" altLang="zh-CN" dirty="0"/>
              <a:t>S</a:t>
            </a:r>
            <a:r>
              <a:rPr kumimoji="1" lang="en" altLang="zh-CN" dirty="0" err="1"/>
              <a:t>upport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diskless</a:t>
            </a:r>
            <a:r>
              <a:rPr kumimoji="1" lang="en" altLang="zh-CN" dirty="0"/>
              <a:t> workstations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Support</a:t>
            </a:r>
            <a:r>
              <a:rPr kumimoji="1" lang="en" altLang="zh-CN" b="1" dirty="0">
                <a:solidFill>
                  <a:srgbClr val="BE384B"/>
                </a:solidFill>
              </a:rPr>
              <a:t> Heterogeneous</a:t>
            </a:r>
            <a:r>
              <a:rPr kumimoji="1" lang="en" altLang="zh-CN" dirty="0"/>
              <a:t> deployment</a:t>
            </a:r>
          </a:p>
          <a:p>
            <a:pPr lvl="2"/>
            <a:r>
              <a:rPr kumimoji="1" lang="en" altLang="zh-CN" dirty="0"/>
              <a:t>Different HW, OS, underlying file system</a:t>
            </a:r>
          </a:p>
          <a:p>
            <a:pPr lvl="1"/>
            <a:r>
              <a:rPr kumimoji="1" lang="en" altLang="zh-CN" dirty="0"/>
              <a:t>Access </a:t>
            </a:r>
            <a:r>
              <a:rPr kumimoji="1" lang="en" altLang="zh-CN" b="1" dirty="0">
                <a:solidFill>
                  <a:srgbClr val="BE384B"/>
                </a:solidFill>
              </a:rPr>
              <a:t>transparency</a:t>
            </a:r>
          </a:p>
          <a:p>
            <a:pPr lvl="2"/>
            <a:r>
              <a:rPr kumimoji="1" lang="en" altLang="zh-CN" dirty="0">
                <a:solidFill>
                  <a:schemeClr val="tx1"/>
                </a:solidFill>
              </a:rPr>
              <a:t>Use </a:t>
            </a:r>
            <a:r>
              <a:rPr kumimoji="1" lang="en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remote access model </a:t>
            </a:r>
          </a:p>
          <a:p>
            <a:pPr lvl="1"/>
            <a:r>
              <a:rPr kumimoji="1" lang="en" altLang="zh-CN" dirty="0"/>
              <a:t>Recovery from </a:t>
            </a:r>
            <a:r>
              <a:rPr kumimoji="1" lang="en" altLang="zh-CN" b="1" dirty="0">
                <a:solidFill>
                  <a:srgbClr val="C00000"/>
                </a:solidFill>
              </a:rPr>
              <a:t>failure</a:t>
            </a:r>
          </a:p>
          <a:p>
            <a:pPr lvl="2"/>
            <a:r>
              <a:rPr kumimoji="1" lang="en" altLang="zh-CN" dirty="0"/>
              <a:t>Stateless, UDP, client retries</a:t>
            </a:r>
          </a:p>
          <a:p>
            <a:pPr lvl="1"/>
            <a:r>
              <a:rPr kumimoji="1" lang="en" altLang="zh-CN" dirty="0"/>
              <a:t>High </a:t>
            </a:r>
            <a:r>
              <a:rPr kumimoji="1" lang="en" altLang="zh-CN" b="1" dirty="0">
                <a:solidFill>
                  <a:srgbClr val="BE384B"/>
                </a:solidFill>
              </a:rPr>
              <a:t>performance</a:t>
            </a:r>
          </a:p>
          <a:p>
            <a:pPr lvl="2"/>
            <a:r>
              <a:rPr kumimoji="1" lang="en" altLang="zh-CN" dirty="0"/>
              <a:t>Use caching and read-ahead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217699-A214-3C41-BF9A-0E898FB5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17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ADF9B5-5A6D-1E4F-9E34-930EFEC7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used in NFS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B20A02-6539-574D-86D0-99C903534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151871C-D95B-E042-881F-32092C2CA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8" y="1056609"/>
            <a:ext cx="616530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9C355B7B-5EE5-AF4C-894B-892C752B8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44" y="1125532"/>
            <a:ext cx="19442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pPr eaLnBrk="1" hangingPunct="1"/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is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OPEN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and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CLOSE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?</a:t>
            </a:r>
            <a:endParaRPr lang="zh-CN" altLang="en-US" b="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87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426B68-0B1B-764D-9259-BD62FD12F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26712C-38DB-DD47-B0E5-A90EE31C7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Protocol:</a:t>
            </a:r>
          </a:p>
          <a:p>
            <a:pPr lvl="1"/>
            <a:r>
              <a:rPr kumimoji="1" lang="en" altLang="zh-CN" dirty="0"/>
              <a:t>Request access to exported directory tree</a:t>
            </a:r>
          </a:p>
          <a:p>
            <a:pPr lvl="2"/>
            <a:r>
              <a:rPr kumimoji="1" lang="en" altLang="zh-CN" dirty="0"/>
              <a:t>Requests </a:t>
            </a:r>
            <a:r>
              <a:rPr kumimoji="1" lang="en" altLang="zh-CN" b="1" dirty="0">
                <a:solidFill>
                  <a:srgbClr val="BE384B"/>
                </a:solidFill>
              </a:rPr>
              <a:t>permission</a:t>
            </a:r>
            <a:r>
              <a:rPr kumimoji="1" lang="en" altLang="zh-CN" dirty="0"/>
              <a:t> to access contents</a:t>
            </a:r>
          </a:p>
          <a:p>
            <a:pPr lvl="2"/>
            <a:endParaRPr kumimoji="1" lang="en" altLang="zh-CN" dirty="0"/>
          </a:p>
          <a:p>
            <a:pPr lvl="2"/>
            <a:endParaRPr kumimoji="1" lang="en" altLang="zh-CN" dirty="0"/>
          </a:p>
          <a:p>
            <a:pPr lvl="1"/>
            <a:r>
              <a:rPr lang="en-US" altLang="zh-TW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Server returns </a:t>
            </a:r>
            <a:r>
              <a:rPr lang="en-US" altLang="zh-TW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file handle</a:t>
            </a:r>
            <a:r>
              <a:rPr lang="zh-CN" altLang="en-US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fh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)</a:t>
            </a:r>
            <a:endParaRPr lang="en-US" altLang="zh-TW" b="1" dirty="0">
              <a:solidFill>
                <a:srgbClr val="BE384B"/>
              </a:solidFill>
              <a:ea typeface="Verdana" pitchFamily="34" charset="0"/>
              <a:cs typeface="Verdana" pitchFamily="34" charset="0"/>
            </a:endParaRPr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5776B9-2DE1-4C46-97EC-2BA119C8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E76909-0C65-0341-91D9-E90DF77E4427}"/>
              </a:ext>
            </a:extLst>
          </p:cNvPr>
          <p:cNvSpPr/>
          <p:nvPr/>
        </p:nvSpPr>
        <p:spPr>
          <a:xfrm>
            <a:off x="539374" y="2417225"/>
            <a:ext cx="4445000" cy="584291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</a:t>
            </a:r>
            <a:r>
              <a:rPr lang="en-US" altLang="zh-CN" dirty="0"/>
              <a:t>:	 parses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pathname</a:t>
            </a:r>
          </a:p>
          <a:p>
            <a:pPr marL="223564" indent="-223564"/>
            <a:r>
              <a:rPr lang="en-US" altLang="zh-CN" dirty="0"/>
              <a:t>		 contacts server for file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E3130E3-CAF5-1F46-859B-49895307C1DC}"/>
              </a:ext>
            </a:extLst>
          </p:cNvPr>
          <p:cNvSpPr/>
          <p:nvPr/>
        </p:nvSpPr>
        <p:spPr>
          <a:xfrm>
            <a:off x="539374" y="3649588"/>
            <a:ext cx="5940000" cy="861290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</a:t>
            </a:r>
            <a:r>
              <a:rPr lang="en-US" altLang="zh-CN" dirty="0"/>
              <a:t>:	 create in-memory VFS </a:t>
            </a:r>
            <a:r>
              <a:rPr lang="en-US" altLang="zh-CN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inode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vnode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dirty="0"/>
              <a:t>at </a:t>
            </a:r>
            <a:br>
              <a:rPr lang="en-US" altLang="zh-CN" dirty="0"/>
            </a:br>
            <a:r>
              <a:rPr lang="en-US" altLang="zh-CN" dirty="0"/>
              <a:t>mount point internally points to remote files</a:t>
            </a:r>
            <a:br>
              <a:rPr lang="en-US" altLang="zh-CN" dirty="0"/>
            </a:br>
            <a:r>
              <a:rPr lang="en-US" altLang="zh-CN" dirty="0"/>
              <a:t>	 (client keeps state, not the server)</a:t>
            </a:r>
          </a:p>
        </p:txBody>
      </p:sp>
    </p:spTree>
    <p:extLst>
      <p:ext uri="{BB962C8B-B14F-4D97-AF65-F5344CB8AC3E}">
        <p14:creationId xmlns:p14="http://schemas.microsoft.com/office/powerpoint/2010/main" val="201042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2D6B3-0574-EF46-B0BA-E15ACC2EC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D0670E-DFB1-A045-AFE4-46C82B34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Static mounting</a:t>
            </a:r>
          </a:p>
          <a:p>
            <a:pPr lvl="1"/>
            <a:r>
              <a:rPr kumimoji="1" lang="en" altLang="zh-CN" dirty="0"/>
              <a:t>mount request contacts server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669F53-485F-C246-90C4-D8C9EF38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F2A48AF-5779-324E-960E-2D1931EC62EC}"/>
              </a:ext>
            </a:extLst>
          </p:cNvPr>
          <p:cNvSpPr/>
          <p:nvPr/>
        </p:nvSpPr>
        <p:spPr>
          <a:xfrm>
            <a:off x="2483769" y="2105934"/>
            <a:ext cx="5070000" cy="307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dirty="0"/>
              <a:t>add list of shared directories to </a:t>
            </a:r>
            <a:r>
              <a:rPr lang="en-US" altLang="zh-CN" dirty="0">
                <a:solidFill>
                  <a:srgbClr val="0033CC"/>
                </a:solidFill>
              </a:rPr>
              <a:t>/</a:t>
            </a:r>
            <a:r>
              <a:rPr lang="en-US" altLang="zh-CN" dirty="0" err="1">
                <a:solidFill>
                  <a:srgbClr val="0033CC"/>
                </a:solidFill>
              </a:rPr>
              <a:t>etc</a:t>
            </a:r>
            <a:r>
              <a:rPr lang="en-US" altLang="zh-CN" dirty="0">
                <a:solidFill>
                  <a:srgbClr val="0033CC"/>
                </a:solidFill>
              </a:rPr>
              <a:t>/exports</a:t>
            </a:r>
            <a:endParaRPr lang="en-US" altLang="zh-CN" b="1" dirty="0">
              <a:solidFill>
                <a:srgbClr val="0033CC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DBE2D02-458D-A349-BED7-5F183CF926C4}"/>
              </a:ext>
            </a:extLst>
          </p:cNvPr>
          <p:cNvSpPr/>
          <p:nvPr/>
        </p:nvSpPr>
        <p:spPr>
          <a:xfrm>
            <a:off x="2483768" y="2588951"/>
            <a:ext cx="5070000" cy="307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dirty="0">
                <a:solidFill>
                  <a:srgbClr val="0033CC"/>
                </a:solidFill>
              </a:rPr>
              <a:t>mount 192.168.1.100:/users/</a:t>
            </a:r>
            <a:r>
              <a:rPr lang="en-US" altLang="zh-CN" dirty="0" err="1">
                <a:solidFill>
                  <a:srgbClr val="0033CC"/>
                </a:solidFill>
              </a:rPr>
              <a:t>paul</a:t>
            </a:r>
            <a:r>
              <a:rPr lang="en-US" altLang="zh-CN" dirty="0">
                <a:solidFill>
                  <a:srgbClr val="0033CC"/>
                </a:solidFill>
              </a:rPr>
              <a:t> /home/</a:t>
            </a:r>
            <a:r>
              <a:rPr lang="en-US" altLang="zh-CN" dirty="0" err="1">
                <a:solidFill>
                  <a:srgbClr val="0033CC"/>
                </a:solidFill>
              </a:rPr>
              <a:t>paul</a:t>
            </a:r>
            <a:endParaRPr lang="en-US" altLang="zh-CN" dirty="0">
              <a:solidFill>
                <a:srgbClr val="0033CC"/>
              </a:solidFill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5268366-3D25-574A-B399-0EFC60BBA783}"/>
              </a:ext>
            </a:extLst>
          </p:cNvPr>
          <p:cNvSpPr/>
          <p:nvPr/>
        </p:nvSpPr>
        <p:spPr>
          <a:xfrm>
            <a:off x="1457769" y="2081942"/>
            <a:ext cx="96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</a:rPr>
              <a:t>Server</a:t>
            </a:r>
            <a:r>
              <a:rPr lang="en-US" altLang="zh-CN" dirty="0">
                <a:solidFill>
                  <a:srgbClr val="FF0066"/>
                </a:solidFill>
              </a:rPr>
              <a:t>: 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1F877EC-C6B6-0D4E-B11E-7BF6E3781311}"/>
              </a:ext>
            </a:extLst>
          </p:cNvPr>
          <p:cNvSpPr/>
          <p:nvPr/>
        </p:nvSpPr>
        <p:spPr>
          <a:xfrm>
            <a:off x="1457769" y="2564960"/>
            <a:ext cx="96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</a:rPr>
              <a:t>Client</a:t>
            </a:r>
            <a:r>
              <a:rPr lang="en-US" altLang="zh-CN" dirty="0">
                <a:solidFill>
                  <a:srgbClr val="FF0066"/>
                </a:solidFill>
              </a:rPr>
              <a:t>:</a:t>
            </a:r>
            <a:endParaRPr lang="zh-CN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55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D37866-08EB-0741-A6BF-0A7B2EB86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Lookup/READ/WRITRE...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181552-638C-6942-8D5B-20C9B8BE7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" altLang="zh-CN" b="0" dirty="0"/>
              <a:t>Directory and File </a:t>
            </a:r>
            <a:r>
              <a:rPr kumimoji="1" lang="en" altLang="zh-CN" dirty="0">
                <a:solidFill>
                  <a:srgbClr val="BE384B"/>
                </a:solidFill>
              </a:rPr>
              <a:t>Access</a:t>
            </a:r>
            <a:r>
              <a:rPr kumimoji="1" lang="en" altLang="zh-CN" b="0" dirty="0"/>
              <a:t> Protocol: </a:t>
            </a:r>
          </a:p>
          <a:p>
            <a:pPr lvl="1"/>
            <a:r>
              <a:rPr kumimoji="1" lang="en" altLang="zh-CN" dirty="0"/>
              <a:t>Access files and directories (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kumimoji="1" lang="en" altLang="zh-CN" dirty="0"/>
              <a:t>, …)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First</a:t>
            </a:r>
            <a:r>
              <a:rPr kumimoji="1" lang="en" altLang="zh-CN" dirty="0"/>
              <a:t>, </a:t>
            </a:r>
            <a:r>
              <a:rPr kumimoji="1" lang="en" altLang="zh-CN" b="0" dirty="0"/>
              <a:t>perform a lookup RPC</a:t>
            </a:r>
          </a:p>
          <a:p>
            <a:pPr lvl="1"/>
            <a:r>
              <a:rPr kumimoji="1" lang="en" altLang="zh-CN" dirty="0"/>
              <a:t>Returns file handle and attributes</a:t>
            </a:r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" altLang="zh-CN" b="0" dirty="0"/>
              <a:t> is not like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endParaRPr kumimoji="1" lang="en" altLang="zh-CN" b="0" dirty="0"/>
          </a:p>
          <a:p>
            <a:pPr lvl="1"/>
            <a:r>
              <a:rPr kumimoji="1" lang="en" altLang="zh-CN" dirty="0"/>
              <a:t>Establish state on the client </a:t>
            </a:r>
            <a:r>
              <a:rPr kumimoji="1" lang="en" altLang="zh-CN" b="1" dirty="0">
                <a:solidFill>
                  <a:srgbClr val="BE384B"/>
                </a:solidFill>
              </a:rPr>
              <a:t>only</a:t>
            </a:r>
            <a:r>
              <a:rPr kumimoji="1" lang="en" altLang="zh-CN" dirty="0"/>
              <a:t> (no information on server)</a:t>
            </a:r>
          </a:p>
          <a:p>
            <a:pPr lvl="1"/>
            <a:r>
              <a:rPr kumimoji="1" lang="en" altLang="zh-CN" dirty="0"/>
              <a:t>Call the </a:t>
            </a:r>
            <a:r>
              <a:rPr kumimoji="1" lang="en" altLang="zh-CN" b="1" dirty="0">
                <a:solidFill>
                  <a:srgbClr val="BE384B"/>
                </a:solidFill>
              </a:rPr>
              <a:t>NFS</a:t>
            </a:r>
            <a:r>
              <a:rPr kumimoji="1" lang="en" altLang="zh-CN" dirty="0"/>
              <a:t> lookup function</a:t>
            </a:r>
          </a:p>
          <a:p>
            <a:r>
              <a:rPr kumimoji="1" lang="en" altLang="zh-CN" b="0" dirty="0"/>
              <a:t>The </a:t>
            </a:r>
            <a:r>
              <a:rPr kumimoji="1" lang="en" altLang="zh-CN" dirty="0">
                <a:solidFill>
                  <a:srgbClr val="BE384B"/>
                </a:solidFill>
              </a:rPr>
              <a:t>handle</a:t>
            </a:r>
            <a:r>
              <a:rPr kumimoji="1" lang="en" altLang="zh-CN" b="0" dirty="0"/>
              <a:t> passed as a parameter for other file access function</a:t>
            </a:r>
          </a:p>
          <a:p>
            <a:pPr lvl="1"/>
            <a:r>
              <a:rPr kumimoji="1" lang="en" altLang="zh-CN" dirty="0"/>
              <a:t>e.g.,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read(handle, offset, count)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84898F-A98E-A64C-9E6F-8DBD2B95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843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Read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a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file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NFS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/>
              <a:t>18</a:t>
            </a:fld>
            <a:endParaRPr lang="en-US" altLang="zh-CN" sz="1400" b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fd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&lt;--&gt; </a:t>
            </a:r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fh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(file handler)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40211" y="286206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 state after open()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63688" y="2641476"/>
            <a:ext cx="432048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036179" y="2562113"/>
            <a:ext cx="432049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431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192F17-D192-FD48-922E-AA7ED14E8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Lookup/READ/WRITRE...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15242F-331D-654F-9BED-A9E45FA80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NFS has 16 functions (version 2)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42760A-2007-D54A-858D-2D7E75681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1370B55-C7D6-6648-9E21-62A1D7C2B2D1}"/>
              </a:ext>
            </a:extLst>
          </p:cNvPr>
          <p:cNvSpPr/>
          <p:nvPr/>
        </p:nvSpPr>
        <p:spPr>
          <a:xfrm>
            <a:off x="539552" y="1753478"/>
            <a:ext cx="1270000" cy="644877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null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lookup</a:t>
            </a:r>
            <a:endParaRPr lang="zh-CN" altLang="en-US" dirty="0"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F54FC7A-6F34-5C4C-8C8F-9825E593D2C8}"/>
              </a:ext>
            </a:extLst>
          </p:cNvPr>
          <p:cNvSpPr/>
          <p:nvPr/>
        </p:nvSpPr>
        <p:spPr>
          <a:xfrm>
            <a:off x="539552" y="2545909"/>
            <a:ext cx="1270000" cy="921876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create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remove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rename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736A047-B66B-B945-94F6-2D3CC8622161}"/>
              </a:ext>
            </a:extLst>
          </p:cNvPr>
          <p:cNvSpPr/>
          <p:nvPr/>
        </p:nvSpPr>
        <p:spPr>
          <a:xfrm>
            <a:off x="539552" y="3637885"/>
            <a:ext cx="1270000" cy="644877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read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write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CF19359-7F10-DF45-8863-6D53500ACF2F}"/>
              </a:ext>
            </a:extLst>
          </p:cNvPr>
          <p:cNvSpPr/>
          <p:nvPr/>
        </p:nvSpPr>
        <p:spPr>
          <a:xfrm>
            <a:off x="1937726" y="1753477"/>
            <a:ext cx="1270000" cy="921876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link</a:t>
            </a: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symlink</a:t>
            </a:r>
            <a:endParaRPr lang="en-US" altLang="zh-CN" dirty="0">
              <a:ea typeface="ＭＳ Ｐゴシック" charset="-128"/>
            </a:endParaRP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readlink</a:t>
            </a:r>
            <a:endParaRPr lang="en-US" altLang="zh-CN" dirty="0">
              <a:ea typeface="ＭＳ Ｐゴシック" charset="-128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F5E016FE-C5C5-3241-ACA0-0622C28F0896}"/>
              </a:ext>
            </a:extLst>
          </p:cNvPr>
          <p:cNvSpPr/>
          <p:nvPr/>
        </p:nvSpPr>
        <p:spPr>
          <a:xfrm>
            <a:off x="1937726" y="2838584"/>
            <a:ext cx="1270000" cy="921876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mkdir</a:t>
            </a: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rmdir</a:t>
            </a:r>
            <a:endParaRPr lang="en-US" altLang="zh-CN" dirty="0">
              <a:ea typeface="ＭＳ Ｐゴシック" charset="-128"/>
            </a:endParaRP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readdir</a:t>
            </a:r>
            <a:endParaRPr lang="en-US" altLang="zh-CN" dirty="0">
              <a:ea typeface="ＭＳ Ｐゴシック" charset="-128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D76C67F5-3491-CE40-B671-4431CB6D960F}"/>
              </a:ext>
            </a:extLst>
          </p:cNvPr>
          <p:cNvSpPr/>
          <p:nvPr/>
        </p:nvSpPr>
        <p:spPr>
          <a:xfrm>
            <a:off x="3373438" y="1753478"/>
            <a:ext cx="1270000" cy="644877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 err="1">
                <a:ea typeface="ＭＳ Ｐゴシック" charset="-128"/>
              </a:rPr>
              <a:t>getattr</a:t>
            </a:r>
            <a:endParaRPr lang="en-US" altLang="zh-CN" dirty="0">
              <a:ea typeface="ＭＳ Ｐゴシック" charset="-128"/>
            </a:endParaRP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setattr</a:t>
            </a:r>
            <a:endParaRPr lang="en-US" altLang="zh-CN" dirty="0">
              <a:ea typeface="ＭＳ Ｐゴシック" charset="-128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E86C4FE4-9596-6242-A4DF-02ADCE0121C7}"/>
              </a:ext>
            </a:extLst>
          </p:cNvPr>
          <p:cNvSpPr/>
          <p:nvPr/>
        </p:nvSpPr>
        <p:spPr>
          <a:xfrm>
            <a:off x="3373438" y="2545909"/>
            <a:ext cx="1270000" cy="367878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 err="1">
                <a:ea typeface="ＭＳ Ｐゴシック" charset="-128"/>
              </a:rPr>
              <a:t>statfs</a:t>
            </a:r>
            <a:endParaRPr lang="en-US" altLang="zh-CN" dirty="0">
              <a:ea typeface="ＭＳ Ｐゴシック" charset="-128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FBD284F-9686-F94F-B5CA-4D3EAAF95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150" y="1225739"/>
            <a:ext cx="4290842" cy="3057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466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Handler for a Client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>
                <a:ea typeface="MS PGothic" charset="0"/>
              </a:rPr>
              <a:t>File handler contains three parts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File system identifier</a:t>
            </a:r>
            <a:r>
              <a:rPr lang="en-US" altLang="zh-CN" sz="2000" dirty="0">
                <a:ea typeface="MS PGothic" charset="0"/>
              </a:rPr>
              <a:t>: for server to identify the file system</a:t>
            </a:r>
          </a:p>
          <a:p>
            <a:pPr lvl="1"/>
            <a:r>
              <a:rPr lang="en-US" altLang="zh-CN" sz="2000" b="1" u="sng" dirty="0" err="1">
                <a:solidFill>
                  <a:srgbClr val="0096FF"/>
                </a:solidFill>
                <a:ea typeface="MS PGothic" charset="0"/>
              </a:rPr>
              <a:t>inode</a:t>
            </a:r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 number</a:t>
            </a:r>
            <a:r>
              <a:rPr lang="en-US" altLang="zh-CN" sz="2000" dirty="0">
                <a:ea typeface="MS PGothic" charset="0"/>
              </a:rPr>
              <a:t>: for server to locate the file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Generation number</a:t>
            </a:r>
            <a:r>
              <a:rPr lang="en-US" altLang="zh-CN" sz="2000" dirty="0">
                <a:ea typeface="MS PGothic" charset="0"/>
              </a:rPr>
              <a:t>: for server to maintain consistency of a file</a:t>
            </a:r>
          </a:p>
          <a:p>
            <a:pPr lvl="1"/>
            <a:endParaRPr lang="en-US" altLang="zh-CN" sz="2000" dirty="0">
              <a:ea typeface="MS PGothic" charset="0"/>
            </a:endParaRPr>
          </a:p>
          <a:p>
            <a:r>
              <a:rPr lang="en-US" altLang="zh-CN" sz="2400" dirty="0">
                <a:ea typeface="MS PGothic" charset="0"/>
              </a:rPr>
              <a:t>Can still work across server failures</a:t>
            </a:r>
          </a:p>
          <a:p>
            <a:pPr lvl="1"/>
            <a:r>
              <a:rPr lang="en-US" altLang="zh-CN" sz="2200" dirty="0">
                <a:ea typeface="MS PGothic" charset="0"/>
              </a:rPr>
              <a:t>E.g., server reboot</a:t>
            </a:r>
          </a:p>
          <a:p>
            <a:r>
              <a:rPr lang="en-US" altLang="zh-CN" sz="24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: Why not put </a:t>
            </a:r>
            <a:r>
              <a:rPr lang="en-US" altLang="zh-CN" sz="2400" u="sng" dirty="0">
                <a:solidFill>
                  <a:srgbClr val="C00000"/>
                </a:solidFill>
                <a:ea typeface="MS PGothic" charset="0"/>
              </a:rPr>
              <a:t>path name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 in the handle?</a:t>
            </a:r>
            <a:endParaRPr lang="zh-CN" altLang="en-US" sz="2400" dirty="0">
              <a:solidFill>
                <a:srgbClr val="C00000"/>
              </a:solidFill>
              <a:ea typeface="MS PGothic" charset="0"/>
            </a:endParaRP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92661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1: Rename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3918530-48DE-364C-9827-192746DB653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" y="1345332"/>
            <a:ext cx="7572375" cy="158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内容占位符 2"/>
          <p:cNvSpPr>
            <a:spLocks noGrp="1"/>
          </p:cNvSpPr>
          <p:nvPr>
            <p:ph idx="1"/>
          </p:nvPr>
        </p:nvSpPr>
        <p:spPr>
          <a:xfrm>
            <a:off x="457200" y="3265264"/>
            <a:ext cx="8305800" cy="1968500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dirty="0">
                <a:ea typeface="MS PGothic" charset="0"/>
              </a:rPr>
              <a:t>Program 1 should read "dir2/f"</a:t>
            </a:r>
          </a:p>
          <a:p>
            <a:pPr lvl="1"/>
            <a:r>
              <a:rPr lang="en-US" altLang="zh-CN" dirty="0">
                <a:ea typeface="MS PGothic" charset="0"/>
              </a:rPr>
              <a:t>NFS should keep the spec</a:t>
            </a:r>
            <a:endParaRPr lang="zh-CN" altLang="en-US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2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Stateless on NFS server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Stateless on NFS server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Each RPC contains all the information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: What about states like file cursor?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Client maintains the states, including the file cursor</a:t>
            </a:r>
          </a:p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Client</a:t>
            </a:r>
            <a:r>
              <a:rPr lang="zh-CN" altLang="en-US" sz="2000" dirty="0">
                <a:ea typeface="MS PGothic" charset="0"/>
              </a:rPr>
              <a:t> </a:t>
            </a:r>
            <a:r>
              <a:rPr lang="en-US" altLang="zh-CN" sz="2000" dirty="0">
                <a:ea typeface="MS PGothic" charset="0"/>
              </a:rPr>
              <a:t>can repeat a request until it receives a reply (</a:t>
            </a:r>
            <a:r>
              <a:rPr lang="en-US" altLang="zh-CN" sz="2000" dirty="0">
                <a:solidFill>
                  <a:srgbClr val="0096FF"/>
                </a:solidFill>
                <a:ea typeface="MS PGothic" charset="0"/>
              </a:rPr>
              <a:t>at least once</a:t>
            </a:r>
            <a:r>
              <a:rPr lang="en-US" altLang="zh-CN" sz="2000" dirty="0">
                <a:ea typeface="MS PGothic" charset="0"/>
              </a:rPr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Server may execute the same request twice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Solution: each RPC is tagged with a transaction number, and server maintains some "soft" state: reply cache</a:t>
            </a:r>
          </a:p>
          <a:p>
            <a:pPr lvl="1">
              <a:lnSpc>
                <a:spcPct val="110000"/>
              </a:lnSpc>
            </a:pPr>
            <a:r>
              <a:rPr lang="en-US" altLang="zh-CN" sz="18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: What if the server </a:t>
            </a:r>
            <a:r>
              <a:rPr lang="en-US" altLang="zh-CN" sz="1800" u="sng" dirty="0">
                <a:solidFill>
                  <a:srgbClr val="C00000"/>
                </a:solidFill>
                <a:ea typeface="MS PGothic" charset="0"/>
              </a:rPr>
              <a:t>fails between two same requests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?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9B973B8-469E-4540-956B-7AEBD6CD5CB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32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2: Delete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592288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sz="1600" dirty="0">
                <a:ea typeface="MS PGothic" charset="0"/>
              </a:rPr>
              <a:t>On local FS, program 2 will read the old file</a:t>
            </a:r>
          </a:p>
          <a:p>
            <a:r>
              <a:rPr lang="en-US" altLang="zh-CN" dirty="0">
                <a:ea typeface="MS PGothic" charset="0"/>
              </a:rPr>
              <a:t>How to avoid program 2 reading new file?</a:t>
            </a:r>
          </a:p>
          <a:p>
            <a:pPr lvl="1"/>
            <a:r>
              <a:rPr lang="en-US" altLang="zh-CN" sz="1600" dirty="0">
                <a:ea typeface="MS PGothic" charset="0"/>
              </a:rPr>
              <a:t>Generation number</a:t>
            </a:r>
          </a:p>
          <a:p>
            <a:pPr lvl="1"/>
            <a:r>
              <a:rPr lang="en-US" altLang="zh-CN" sz="1600" dirty="0">
                <a:ea typeface="MS PGothic" charset="0"/>
              </a:rPr>
              <a:t>"stale file handler"</a:t>
            </a:r>
          </a:p>
          <a:p>
            <a:r>
              <a:rPr lang="en-US" altLang="zh-CN" b="1" dirty="0">
                <a:ea typeface="MS PGothic" charset="0"/>
              </a:rPr>
              <a:t>Not the same as UNIX spec! </a:t>
            </a:r>
            <a:r>
              <a:rPr lang="en-US" altLang="zh-CN" dirty="0">
                <a:ea typeface="MS PGothic" charset="0"/>
              </a:rPr>
              <a:t>It's a tradeoff...</a:t>
            </a:r>
            <a:endParaRPr lang="zh-CN" altLang="en-US" sz="1200" dirty="0">
              <a:ea typeface="MS PGothic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83B15562-7171-2443-A8B5-3EB92BEA1842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9" y="1492250"/>
            <a:ext cx="7553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06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8BEA9-5BCD-E847-82AB-1835BE82A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NFS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BFCD73-73C3-C64A-971E-7867588C4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 lnSpcReduction="10000"/>
          </a:bodyPr>
          <a:lstStyle/>
          <a:p>
            <a:r>
              <a:rPr kumimoji="1" lang="en" altLang="zh-CN" b="0" dirty="0"/>
              <a:t>Usually </a:t>
            </a:r>
            <a:r>
              <a:rPr kumimoji="1" lang="en" altLang="zh-CN" dirty="0">
                <a:solidFill>
                  <a:srgbClr val="BE384B"/>
                </a:solidFill>
              </a:rPr>
              <a:t>slower</a:t>
            </a:r>
            <a:r>
              <a:rPr kumimoji="1" lang="en" altLang="zh-CN" b="0" dirty="0"/>
              <a:t> than local</a:t>
            </a:r>
          </a:p>
          <a:p>
            <a:pPr lvl="1"/>
            <a:r>
              <a:rPr kumimoji="1" lang="en-US" altLang="zh-CN" dirty="0"/>
              <a:t>Question: depends on what? </a:t>
            </a:r>
          </a:p>
          <a:p>
            <a:r>
              <a:rPr kumimoji="1" lang="en" altLang="zh-CN" b="0" dirty="0"/>
              <a:t>Optimization: </a:t>
            </a:r>
            <a:r>
              <a:rPr kumimoji="1" lang="en" altLang="zh-CN" dirty="0">
                <a:solidFill>
                  <a:srgbClr val="BE384B"/>
                </a:solidFill>
              </a:rPr>
              <a:t>caching</a:t>
            </a:r>
            <a:r>
              <a:rPr kumimoji="1" lang="en" altLang="zh-CN" b="0" dirty="0"/>
              <a:t> at client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Goal</a:t>
            </a:r>
            <a:r>
              <a:rPr kumimoji="1" lang="en" altLang="zh-CN" dirty="0"/>
              <a:t>: reduce number of remote ops</a:t>
            </a:r>
          </a:p>
          <a:p>
            <a:pPr lvl="1"/>
            <a:r>
              <a:rPr kumimoji="1" lang="en" altLang="zh-CN" dirty="0"/>
              <a:t>Caching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: read,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readlink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getattr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lookup,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readdir</a:t>
            </a:r>
            <a:endParaRPr kumimoji="1"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file data at client (buffer cache)</a:t>
            </a: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file attribute information at client</a:t>
            </a: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pathname bindings for faster lookup</a:t>
            </a:r>
          </a:p>
          <a:p>
            <a:r>
              <a:rPr kumimoji="1" lang="en" altLang="zh-CN" dirty="0"/>
              <a:t>Server side</a:t>
            </a:r>
          </a:p>
          <a:p>
            <a:pPr lvl="1"/>
            <a:r>
              <a:rPr kumimoji="1" lang="en" altLang="zh-CN" dirty="0"/>
              <a:t>Caching is “automatic” via buffer cache</a:t>
            </a:r>
          </a:p>
          <a:p>
            <a:pPr lvl="1"/>
            <a:r>
              <a:rPr kumimoji="1" lang="en" altLang="zh-CN" dirty="0"/>
              <a:t>All NFS writes are write-through to disk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C9233E-AA6C-7446-A53D-CB80DA20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148756-F0A5-A5BB-BB89-F96367AD3141}"/>
              </a:ext>
            </a:extLst>
          </p:cNvPr>
          <p:cNvSpPr txBox="1"/>
          <p:nvPr/>
        </p:nvSpPr>
        <p:spPr>
          <a:xfrm>
            <a:off x="3491880" y="1480056"/>
            <a:ext cx="540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b="1" dirty="0"/>
              <a:t>File server performance &amp; network speed </a:t>
            </a:r>
          </a:p>
        </p:txBody>
      </p:sp>
    </p:spTree>
    <p:extLst>
      <p:ext uri="{BB962C8B-B14F-4D97-AF65-F5344CB8AC3E}">
        <p14:creationId xmlns:p14="http://schemas.microsoft.com/office/powerpoint/2010/main" val="249349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Cache on the Client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xfrm>
            <a:off x="457200" y="1208836"/>
            <a:ext cx="8229600" cy="4116287"/>
          </a:xfrm>
        </p:spPr>
        <p:txBody>
          <a:bodyPr>
            <a:noAutofit/>
          </a:bodyPr>
          <a:lstStyle/>
          <a:p>
            <a:pPr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NFS client maintains various caches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Stores a </a:t>
            </a:r>
            <a:r>
              <a:rPr lang="en-US" altLang="zh-CN" sz="2000" b="1" dirty="0" err="1">
                <a:solidFill>
                  <a:srgbClr val="0096FF"/>
                </a:solidFill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for every open file</a:t>
            </a:r>
          </a:p>
          <a:p>
            <a:pPr lvl="2">
              <a:tabLst>
                <a:tab pos="1438275" algn="l"/>
              </a:tabLst>
            </a:pPr>
            <a:r>
              <a:rPr lang="en-US" altLang="zh-CN" sz="1800" dirty="0">
                <a:ea typeface="MS PGothic" charset="0"/>
              </a:rPr>
              <a:t>Know the file handles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Recently used </a:t>
            </a:r>
            <a:r>
              <a:rPr lang="en-US" altLang="zh-CN" sz="2000" dirty="0" err="1">
                <a:ea typeface="MS PGothic" charset="0"/>
              </a:rPr>
              <a:t>vnodes</a:t>
            </a:r>
            <a:r>
              <a:rPr lang="en-US" altLang="zh-CN" sz="2000" dirty="0">
                <a:ea typeface="MS PGothic" charset="0"/>
              </a:rPr>
              <a:t>, attributes, recently used blocks, mapping from path name to </a:t>
            </a:r>
            <a:r>
              <a:rPr lang="en-US" altLang="zh-CN" sz="2000" dirty="0" err="1">
                <a:ea typeface="MS PGothic" charset="0"/>
              </a:rPr>
              <a:t>vnode</a:t>
            </a:r>
            <a:endParaRPr lang="en-US" altLang="zh-CN" sz="2000" dirty="0">
              <a:ea typeface="MS PGothic" charset="0"/>
            </a:endParaRPr>
          </a:p>
          <a:p>
            <a:pPr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Cache benefits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Reduce latency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Less RPC, reduce load on server</a:t>
            </a:r>
          </a:p>
          <a:p>
            <a:pPr>
              <a:tabLst>
                <a:tab pos="1438275" algn="l"/>
              </a:tabLst>
            </a:pPr>
            <a:r>
              <a:rPr lang="en-US" altLang="zh-CN" sz="2000" b="1" dirty="0">
                <a:ea typeface="MS PGothic" charset="0"/>
              </a:rPr>
              <a:t>Cache coherence </a:t>
            </a:r>
            <a:r>
              <a:rPr lang="en-US" altLang="zh-CN" sz="2000" dirty="0">
                <a:ea typeface="MS PGothic" charset="0"/>
              </a:rPr>
              <a:t>is needed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1C909856-5FCF-2C48-807A-CAE0C476947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067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Problem: cache coherence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ea typeface="MS PGothic" charset="0"/>
              </a:rPr>
              <a:t>Type-1: </a:t>
            </a:r>
            <a:r>
              <a:rPr lang="en-US" altLang="zh-CN" sz="2000" u="sng" dirty="0">
                <a:ea typeface="MS PGothic" charset="0"/>
              </a:rPr>
              <a:t>Read/write coherence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local file system, </a:t>
            </a:r>
            <a:r>
              <a:rPr lang="en-US" altLang="zh-CN" sz="1800" b="1" dirty="0">
                <a:ea typeface="MS PGothic" charset="0"/>
              </a:rPr>
              <a:t>READ</a:t>
            </a:r>
            <a:r>
              <a:rPr lang="en-US" altLang="zh-CN" sz="1800" dirty="0">
                <a:ea typeface="MS PGothic" charset="0"/>
              </a:rPr>
              <a:t> gets newest data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NFS, client has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NFS could guarantee read/write coherence for every operation, or just for certain operation</a:t>
            </a:r>
          </a:p>
          <a:p>
            <a:r>
              <a:rPr lang="en-US" altLang="zh-CN" sz="2000" b="1" dirty="0">
                <a:ea typeface="MS PGothic" charset="0"/>
              </a:rPr>
              <a:t>Type-2: </a:t>
            </a:r>
            <a:r>
              <a:rPr lang="en-US" altLang="zh-CN" sz="2000" u="sng" dirty="0">
                <a:ea typeface="MS PGothic" charset="0"/>
              </a:rPr>
              <a:t>Close-to-open consistency</a:t>
            </a:r>
          </a:p>
          <a:p>
            <a:pPr lvl="1"/>
            <a:r>
              <a:rPr lang="en-US" altLang="zh-CN" sz="1800" dirty="0">
                <a:ea typeface="MS PGothic" charset="0"/>
              </a:rPr>
              <a:t>Higher data rate</a:t>
            </a:r>
          </a:p>
          <a:p>
            <a:pPr lvl="1"/>
            <a:r>
              <a:rPr lang="en-US" altLang="zh-CN" sz="1800" b="1" dirty="0">
                <a:ea typeface="MS PGothic" charset="0"/>
              </a:rPr>
              <a:t>GETATTR</a:t>
            </a:r>
            <a:r>
              <a:rPr lang="en-US" altLang="zh-CN" sz="1800" dirty="0">
                <a:ea typeface="MS PGothic" charset="0"/>
              </a:rPr>
              <a:t> when </a:t>
            </a:r>
            <a:r>
              <a:rPr lang="en-US" altLang="zh-CN" sz="1800" b="1" dirty="0">
                <a:ea typeface="MS PGothic" charset="0"/>
              </a:rPr>
              <a:t>OPEN</a:t>
            </a:r>
            <a:r>
              <a:rPr lang="en-US" altLang="zh-CN" sz="1800" dirty="0">
                <a:ea typeface="MS PGothic" charset="0"/>
              </a:rPr>
              <a:t>, to get last modification time</a:t>
            </a:r>
          </a:p>
          <a:p>
            <a:pPr lvl="1"/>
            <a:r>
              <a:rPr lang="en-US" altLang="zh-CN" sz="1800" dirty="0">
                <a:ea typeface="MS PGothic" charset="0"/>
              </a:rPr>
              <a:t>Compare the time with its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When </a:t>
            </a:r>
            <a:r>
              <a:rPr lang="en-US" altLang="zh-CN" sz="1800" b="1" dirty="0">
                <a:ea typeface="MS PGothic" charset="0"/>
              </a:rPr>
              <a:t>CLOSE</a:t>
            </a:r>
            <a:r>
              <a:rPr lang="en-US" altLang="zh-CN" sz="1800" dirty="0">
                <a:ea typeface="MS PGothic" charset="0"/>
              </a:rPr>
              <a:t>, send cached writes to the server</a:t>
            </a: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544AEE6-96FB-F34B-9D1D-22D0B4E0523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140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Coherence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063C3B4-FA0E-664B-8F54-CD5CECFCD2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27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723917"/>
            <a:ext cx="79057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331640" y="1323807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Two cases of close-to-open consistency</a:t>
            </a:r>
            <a:endParaRPr kumimoji="1" lang="zh-CN" altLang="en-US" sz="20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552" y="5021971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More contents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of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consistency in later lectures</a:t>
            </a: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995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VFS: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Extend the </a:t>
            </a:r>
            <a:r>
              <a:rPr lang="en-US" altLang="zh-CN" dirty="0" err="1">
                <a:ea typeface="MS PGothic" charset="0"/>
              </a:rPr>
              <a:t>inode</a:t>
            </a:r>
            <a:r>
              <a:rPr lang="en-US" altLang="zh-CN" dirty="0">
                <a:ea typeface="MS PGothic" charset="0"/>
              </a:rPr>
              <a:t>-based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 err="1">
                <a:ea typeface="MS PGothic" charset="0"/>
              </a:rPr>
              <a:t>Vnode</a:t>
            </a:r>
            <a:endParaRPr lang="en-US" altLang="zh-CN" sz="20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Abstract whether a file or directory is local or remote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In volatile memory (why?)</a:t>
            </a:r>
          </a:p>
          <a:p>
            <a:pPr lvl="1"/>
            <a:r>
              <a:rPr lang="en-US" altLang="zh-CN" sz="2000" dirty="0">
                <a:ea typeface="MS PGothic" charset="0"/>
              </a:rPr>
              <a:t>Support several different local file system</a:t>
            </a:r>
          </a:p>
          <a:p>
            <a:pPr lvl="1"/>
            <a:r>
              <a:rPr lang="en-US" altLang="zh-CN" sz="2000" dirty="0">
                <a:ea typeface="MS PGothic" charset="0"/>
              </a:rPr>
              <a:t>Where should </a:t>
            </a:r>
            <a:r>
              <a:rPr lang="en-US" altLang="zh-CN" sz="2000" dirty="0" err="1"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layer be inserted?</a:t>
            </a:r>
          </a:p>
          <a:p>
            <a:r>
              <a:rPr lang="en-US" altLang="zh-CN" sz="2000" dirty="0" err="1"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API</a:t>
            </a:r>
          </a:p>
          <a:p>
            <a:pPr lvl="1"/>
            <a:r>
              <a:rPr lang="en-US" altLang="zh-CN" sz="2000" dirty="0">
                <a:ea typeface="MS PGothic" charset="0"/>
              </a:rPr>
              <a:t>Same as we learnt: OPEN, READ, WRITE, CLOSE…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Code of </a:t>
            </a:r>
            <a:r>
              <a:rPr lang="en-US" altLang="zh-CN" sz="2000" dirty="0" err="1">
                <a:ea typeface="MS PGothic" charset="0"/>
              </a:rPr>
              <a:t>fd_table</a:t>
            </a:r>
            <a:r>
              <a:rPr lang="en-US" altLang="zh-CN" sz="2000" dirty="0">
                <a:ea typeface="MS PGothic" charset="0"/>
              </a:rPr>
              <a:t>, current </a:t>
            </a:r>
            <a:r>
              <a:rPr lang="en-US" altLang="zh-CN" sz="2000" dirty="0" err="1">
                <a:ea typeface="MS PGothic" charset="0"/>
              </a:rPr>
              <a:t>dir</a:t>
            </a:r>
            <a:r>
              <a:rPr lang="en-US" altLang="zh-CN" sz="2000" dirty="0">
                <a:ea typeface="MS PGothic" charset="0"/>
              </a:rPr>
              <a:t>, file name lookup, can be moved up to the file system call layer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0F40DBEE-0008-BD4C-BB78-1AF0E8FD8A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695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D08AF-C355-E348-B33A-CD0344B7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Validation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9D2725-CB55-3D45-AF15-F38FD1C71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Resolve </a:t>
            </a:r>
            <a:r>
              <a:rPr kumimoji="1" lang="en-US" altLang="zh-CN" dirty="0">
                <a:solidFill>
                  <a:srgbClr val="BE384B"/>
                </a:solidFill>
              </a:rPr>
              <a:t>inconsistencies</a:t>
            </a:r>
            <a:r>
              <a:rPr kumimoji="1" lang="en-US" altLang="zh-CN" b="0" dirty="0"/>
              <a:t> with </a:t>
            </a:r>
            <a:r>
              <a:rPr kumimoji="1" lang="en-US" altLang="zh-CN" dirty="0">
                <a:solidFill>
                  <a:srgbClr val="BE384B"/>
                </a:solidFill>
              </a:rPr>
              <a:t>validation</a:t>
            </a:r>
            <a:r>
              <a:rPr kumimoji="1" lang="en-US" altLang="zh-CN" b="0" dirty="0"/>
              <a:t> </a:t>
            </a:r>
          </a:p>
          <a:p>
            <a:r>
              <a:rPr kumimoji="1" lang="en-US" altLang="zh-CN" b="0" dirty="0"/>
              <a:t>Both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server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and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client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</a:t>
            </a:r>
            <a:r>
              <a:rPr kumimoji="1" lang="en" altLang="zh-CN" b="0" dirty="0" err="1"/>
              <a:t>ave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BE384B"/>
                </a:solidFill>
              </a:rPr>
              <a:t>timestamp</a:t>
            </a:r>
            <a:r>
              <a:rPr kumimoji="1" lang="en" altLang="zh-CN" b="0" dirty="0"/>
              <a:t> of file</a:t>
            </a:r>
            <a:r>
              <a:rPr kumimoji="1" lang="en-US" altLang="zh-CN" b="0" dirty="0"/>
              <a:t>s</a:t>
            </a:r>
            <a:endParaRPr kumimoji="1" lang="en" altLang="zh-CN" b="0" dirty="0"/>
          </a:p>
          <a:p>
            <a:r>
              <a:rPr kumimoji="1" lang="en" altLang="zh-CN" b="0" dirty="0"/>
              <a:t>When file opened or server contacted for new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b="0" dirty="0"/>
              <a:t>Compare last modification time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b="0" dirty="0"/>
              <a:t>If remote is more recent, invalidate cached data</a:t>
            </a:r>
          </a:p>
          <a:p>
            <a:r>
              <a:rPr kumimoji="1" lang="en" altLang="zh-CN" b="0" dirty="0"/>
              <a:t>Always </a:t>
            </a:r>
            <a:r>
              <a:rPr kumimoji="1" lang="en" altLang="zh-CN" dirty="0">
                <a:solidFill>
                  <a:srgbClr val="BE384B"/>
                </a:solidFill>
              </a:rPr>
              <a:t>invalidate</a:t>
            </a:r>
            <a:r>
              <a:rPr kumimoji="1" lang="en" altLang="zh-CN" b="0" dirty="0"/>
              <a:t> data after some time</a:t>
            </a:r>
          </a:p>
          <a:p>
            <a:pPr lvl="1"/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" altLang="zh-CN" b="0" dirty="0"/>
              <a:t> files (3 sec),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directories</a:t>
            </a:r>
            <a:r>
              <a:rPr kumimoji="1" lang="en" altLang="zh-CN" b="0" dirty="0"/>
              <a:t> (30 sec)</a:t>
            </a:r>
          </a:p>
          <a:p>
            <a:r>
              <a:rPr kumimoji="1" lang="en" altLang="zh-CN" b="0" dirty="0"/>
              <a:t>If data block is modified, it is:</a:t>
            </a:r>
          </a:p>
          <a:p>
            <a:pPr lvl="1"/>
            <a:r>
              <a:rPr kumimoji="1" lang="en" altLang="zh-CN" b="0" dirty="0"/>
              <a:t>Marked </a:t>
            </a:r>
            <a:r>
              <a:rPr kumimoji="1" lang="en" altLang="zh-CN" b="1" dirty="0">
                <a:solidFill>
                  <a:srgbClr val="BE384B"/>
                </a:solidFill>
              </a:rPr>
              <a:t>dirty</a:t>
            </a:r>
            <a:r>
              <a:rPr kumimoji="1" lang="en" altLang="zh-CN" b="0" dirty="0"/>
              <a:t>, then flushed on file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AF792A-956D-D241-B998-9CAD1BBD1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A5FB1D0-1354-BB4D-BA62-A79D13F895BA}"/>
              </a:ext>
            </a:extLst>
          </p:cNvPr>
          <p:cNvSpPr/>
          <p:nvPr/>
        </p:nvSpPr>
        <p:spPr>
          <a:xfrm>
            <a:off x="2339752" y="525441"/>
            <a:ext cx="3600400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Inconsistencies may arise in NFS</a:t>
            </a:r>
          </a:p>
        </p:txBody>
      </p:sp>
    </p:spTree>
    <p:extLst>
      <p:ext uri="{BB962C8B-B14F-4D97-AF65-F5344CB8AC3E}">
        <p14:creationId xmlns:p14="http://schemas.microsoft.com/office/powerpoint/2010/main" val="6761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VFS: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Extend the </a:t>
            </a:r>
            <a:r>
              <a:rPr lang="en-US" altLang="zh-CN" dirty="0" err="1">
                <a:ea typeface="MS PGothic" charset="0"/>
              </a:rPr>
              <a:t>inode</a:t>
            </a:r>
            <a:r>
              <a:rPr lang="en-US" altLang="zh-CN" dirty="0">
                <a:ea typeface="MS PGothic" charset="0"/>
              </a:rPr>
              <a:t>-based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710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619100" indent="-238115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952462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333447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1714431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16293E7-3E78-D44B-8917-9843EC84D94B}" type="slidenum">
              <a:rPr lang="zh-CN" altLang="en-US" sz="1167" b="0">
                <a:latin typeface="Calibri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167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19" y="1571625"/>
            <a:ext cx="6913563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758157" y="2960688"/>
            <a:ext cx="2071688" cy="214313"/>
          </a:xfrm>
          <a:prstGeom prst="rect">
            <a:avLst/>
          </a:prstGeom>
          <a:noFill/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 sz="1500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334000" y="2960688"/>
            <a:ext cx="2073011" cy="214313"/>
          </a:xfrm>
          <a:prstGeom prst="rect">
            <a:avLst/>
          </a:prstGeom>
          <a:noFill/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 sz="1500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54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2B2713-3B9C-8B4A-82FD-2AD73CFD0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Accessing Remote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58AD0C-8BAF-E345-A390-0325DD1A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9345EA5F-B4D5-2E40-A289-7F1648E225C6}"/>
              </a:ext>
            </a:extLst>
          </p:cNvPr>
          <p:cNvGrpSpPr/>
          <p:nvPr/>
        </p:nvGrpSpPr>
        <p:grpSpPr>
          <a:xfrm>
            <a:off x="6468370" y="3510340"/>
            <a:ext cx="1405630" cy="807661"/>
            <a:chOff x="3199942" y="3419714"/>
            <a:chExt cx="1573882" cy="890142"/>
          </a:xfrm>
        </p:grpSpPr>
        <p:sp>
          <p:nvSpPr>
            <p:cNvPr id="6" name="Cloud 21">
              <a:extLst>
                <a:ext uri="{FF2B5EF4-FFF2-40B4-BE49-F238E27FC236}">
                  <a16:creationId xmlns:a16="http://schemas.microsoft.com/office/drawing/2014/main" id="{7EBB858C-B850-7946-8975-2350D8B47EB4}"/>
                </a:ext>
              </a:extLst>
            </p:cNvPr>
            <p:cNvSpPr/>
            <p:nvPr/>
          </p:nvSpPr>
          <p:spPr>
            <a:xfrm>
              <a:off x="3276496" y="3419714"/>
              <a:ext cx="1381015" cy="890142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/>
              <a:endParaRPr lang="zh-CN" altLang="en-US" sz="1667"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22">
              <a:extLst>
                <a:ext uri="{FF2B5EF4-FFF2-40B4-BE49-F238E27FC236}">
                  <a16:creationId xmlns:a16="http://schemas.microsoft.com/office/drawing/2014/main" id="{F6F81285-7AEE-5C40-8A6A-8E9D35435EF6}"/>
                </a:ext>
              </a:extLst>
            </p:cNvPr>
            <p:cNvSpPr/>
            <p:nvPr/>
          </p:nvSpPr>
          <p:spPr>
            <a:xfrm>
              <a:off x="3199942" y="3610008"/>
              <a:ext cx="1573882" cy="3561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1667" i="1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8" name="Rectangle 4">
            <a:extLst>
              <a:ext uri="{FF2B5EF4-FFF2-40B4-BE49-F238E27FC236}">
                <a16:creationId xmlns:a16="http://schemas.microsoft.com/office/drawing/2014/main" id="{29B1320B-90C0-8F46-B789-8959D3E4E5D2}"/>
              </a:ext>
            </a:extLst>
          </p:cNvPr>
          <p:cNvSpPr/>
          <p:nvPr/>
        </p:nvSpPr>
        <p:spPr>
          <a:xfrm>
            <a:off x="1390500" y="1524000"/>
            <a:ext cx="642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144193" indent="-144193" algn="ctr"/>
            <a:r>
              <a:rPr lang="en-US" altLang="zh-CN" sz="2333" dirty="0">
                <a:latin typeface="Eras Medium ITC" pitchFamily="34" charset="0"/>
              </a:rPr>
              <a:t>Implement the client module as a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FS</a:t>
            </a:r>
            <a:r>
              <a:rPr lang="en-US" altLang="zh-CN" sz="2333" dirty="0">
                <a:latin typeface="Eras Medium ITC" pitchFamily="34" charset="0"/>
              </a:rPr>
              <a:t> under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VFS</a:t>
            </a:r>
            <a:endParaRPr lang="en-US" altLang="zh-CN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82F233B7-6EFF-2D44-97F3-ABAAA76CD63A}"/>
              </a:ext>
            </a:extLst>
          </p:cNvPr>
          <p:cNvSpPr/>
          <p:nvPr/>
        </p:nvSpPr>
        <p:spPr>
          <a:xfrm>
            <a:off x="1395186" y="2845000"/>
            <a:ext cx="2987684" cy="33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5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VFS</a:t>
            </a:r>
            <a:endParaRPr lang="zh-CN" altLang="en-US" sz="1500" b="1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4BFCCA1-BAED-5649-9253-C874CE1CA5A0}"/>
              </a:ext>
            </a:extLst>
          </p:cNvPr>
          <p:cNvSpPr/>
          <p:nvPr/>
        </p:nvSpPr>
        <p:spPr>
          <a:xfrm>
            <a:off x="1395186" y="2286000"/>
            <a:ext cx="5009684" cy="36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cs typeface="Verdana" pitchFamily="34" charset="0"/>
              </a:rPr>
              <a:t>System Call Interface</a:t>
            </a:r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F14BF434-8005-2C4E-B33B-3E5F5742801F}"/>
              </a:ext>
            </a:extLst>
          </p:cNvPr>
          <p:cNvSpPr/>
          <p:nvPr/>
        </p:nvSpPr>
        <p:spPr>
          <a:xfrm>
            <a:off x="1405371" y="3402584"/>
            <a:ext cx="63000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ext4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5318222C-3348-6C48-82CF-9BA833EE9F76}"/>
              </a:ext>
            </a:extLst>
          </p:cNvPr>
          <p:cNvSpPr/>
          <p:nvPr/>
        </p:nvSpPr>
        <p:spPr>
          <a:xfrm>
            <a:off x="2167370" y="3402584"/>
            <a:ext cx="84000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 err="1">
                <a:latin typeface="Eras Medium ITC" pitchFamily="34" charset="0"/>
                <a:ea typeface="ＭＳ Ｐゴシック" charset="-128"/>
              </a:rPr>
              <a:t>procfs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6025BB71-7095-564D-926A-07D182D467B9}"/>
              </a:ext>
            </a:extLst>
          </p:cNvPr>
          <p:cNvSpPr/>
          <p:nvPr/>
        </p:nvSpPr>
        <p:spPr>
          <a:xfrm>
            <a:off x="3122870" y="3402584"/>
            <a:ext cx="126000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 err="1">
                <a:latin typeface="Eras Medium ITC" pitchFamily="34" charset="0"/>
                <a:ea typeface="ＭＳ Ｐゴシック" charset="-128"/>
              </a:rPr>
              <a:t>RemoteFS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4979F6ED-EAB8-494B-9133-9F567F910934}"/>
              </a:ext>
            </a:extLst>
          </p:cNvPr>
          <p:cNvSpPr/>
          <p:nvPr/>
        </p:nvSpPr>
        <p:spPr>
          <a:xfrm>
            <a:off x="5024870" y="2883472"/>
            <a:ext cx="1380000" cy="230832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Sockets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481F7BB5-8991-E04E-8788-6D78C35D9396}"/>
              </a:ext>
            </a:extLst>
          </p:cNvPr>
          <p:cNvSpPr/>
          <p:nvPr/>
        </p:nvSpPr>
        <p:spPr>
          <a:xfrm>
            <a:off x="5024870" y="3382418"/>
            <a:ext cx="1380000" cy="461665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Network Protocols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D9E9A543-8C3E-B246-A49C-5CDFF8034C41}"/>
              </a:ext>
            </a:extLst>
          </p:cNvPr>
          <p:cNvSpPr/>
          <p:nvPr/>
        </p:nvSpPr>
        <p:spPr>
          <a:xfrm>
            <a:off x="5024870" y="4112196"/>
            <a:ext cx="1380000" cy="230832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NIC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74118FA4-CDCF-DD43-8CDE-0869F407FB36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 flipV="1">
            <a:off x="4382870" y="2998888"/>
            <a:ext cx="642000" cy="519112"/>
          </a:xfrm>
          <a:prstGeom prst="bentConnector3">
            <a:avLst/>
          </a:prstGeom>
          <a:ln w="381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8">
            <a:extLst>
              <a:ext uri="{FF2B5EF4-FFF2-40B4-BE49-F238E27FC236}">
                <a16:creationId xmlns:a16="http://schemas.microsoft.com/office/drawing/2014/main" id="{B1751794-0035-1C43-8616-FE3200DFCB79}"/>
              </a:ext>
            </a:extLst>
          </p:cNvPr>
          <p:cNvSpPr/>
          <p:nvPr/>
        </p:nvSpPr>
        <p:spPr>
          <a:xfrm>
            <a:off x="5969128" y="4064000"/>
            <a:ext cx="880242" cy="744483"/>
          </a:xfrm>
          <a:custGeom>
            <a:avLst/>
            <a:gdLst>
              <a:gd name="connsiteX0" fmla="*/ 0 w 1056290"/>
              <a:gd name="connsiteY0" fmla="*/ 504496 h 1135149"/>
              <a:gd name="connsiteX1" fmla="*/ 189186 w 1056290"/>
              <a:gd name="connsiteY1" fmla="*/ 1024758 h 1135149"/>
              <a:gd name="connsiteX2" fmla="*/ 851338 w 1056290"/>
              <a:gd name="connsiteY2" fmla="*/ 1072055 h 1135149"/>
              <a:gd name="connsiteX3" fmla="*/ 898635 w 1056290"/>
              <a:gd name="connsiteY3" fmla="*/ 299545 h 1135149"/>
              <a:gd name="connsiteX4" fmla="*/ 1056290 w 1056290"/>
              <a:gd name="connsiteY4" fmla="*/ 0 h 113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290" h="1135149">
                <a:moveTo>
                  <a:pt x="0" y="504496"/>
                </a:moveTo>
                <a:cubicBezTo>
                  <a:pt x="23648" y="717330"/>
                  <a:pt x="47296" y="930165"/>
                  <a:pt x="189186" y="1024758"/>
                </a:cubicBezTo>
                <a:cubicBezTo>
                  <a:pt x="331076" y="1119351"/>
                  <a:pt x="733097" y="1192924"/>
                  <a:pt x="851338" y="1072055"/>
                </a:cubicBezTo>
                <a:cubicBezTo>
                  <a:pt x="969580" y="951186"/>
                  <a:pt x="864476" y="478221"/>
                  <a:pt x="898635" y="299545"/>
                </a:cubicBezTo>
                <a:cubicBezTo>
                  <a:pt x="932794" y="120869"/>
                  <a:pt x="994542" y="60434"/>
                  <a:pt x="1056290" y="0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9ADAB745-8567-884C-B538-5E1D5E8CEC70}"/>
              </a:ext>
            </a:extLst>
          </p:cNvPr>
          <p:cNvSpPr/>
          <p:nvPr/>
        </p:nvSpPr>
        <p:spPr>
          <a:xfrm>
            <a:off x="5515870" y="4096845"/>
            <a:ext cx="1655315" cy="919655"/>
          </a:xfrm>
          <a:custGeom>
            <a:avLst/>
            <a:gdLst>
              <a:gd name="connsiteX0" fmla="*/ 2098925 w 2098925"/>
              <a:gd name="connsiteY0" fmla="*/ 0 h 1359375"/>
              <a:gd name="connsiteX1" fmla="*/ 1893973 w 2098925"/>
              <a:gd name="connsiteY1" fmla="*/ 425669 h 1359375"/>
              <a:gd name="connsiteX2" fmla="*/ 1893973 w 2098925"/>
              <a:gd name="connsiteY2" fmla="*/ 1103586 h 1359375"/>
              <a:gd name="connsiteX3" fmla="*/ 869214 w 2098925"/>
              <a:gd name="connsiteY3" fmla="*/ 1355834 h 1359375"/>
              <a:gd name="connsiteX4" fmla="*/ 112469 w 2098925"/>
              <a:gd name="connsiteY4" fmla="*/ 945931 h 1359375"/>
              <a:gd name="connsiteX5" fmla="*/ 17876 w 2098925"/>
              <a:gd name="connsiteY5" fmla="*/ 425669 h 135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8925" h="1359375">
                <a:moveTo>
                  <a:pt x="2098925" y="0"/>
                </a:moveTo>
                <a:cubicBezTo>
                  <a:pt x="2013528" y="120869"/>
                  <a:pt x="1928132" y="241738"/>
                  <a:pt x="1893973" y="425669"/>
                </a:cubicBezTo>
                <a:cubicBezTo>
                  <a:pt x="1859814" y="609600"/>
                  <a:pt x="2064766" y="948559"/>
                  <a:pt x="1893973" y="1103586"/>
                </a:cubicBezTo>
                <a:cubicBezTo>
                  <a:pt x="1723180" y="1258613"/>
                  <a:pt x="1166131" y="1382110"/>
                  <a:pt x="869214" y="1355834"/>
                </a:cubicBezTo>
                <a:cubicBezTo>
                  <a:pt x="572297" y="1329558"/>
                  <a:pt x="254359" y="1100958"/>
                  <a:pt x="112469" y="945931"/>
                </a:cubicBezTo>
                <a:cubicBezTo>
                  <a:pt x="-29421" y="790904"/>
                  <a:pt x="-5773" y="608286"/>
                  <a:pt x="17876" y="425669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129CB1DA-1EAA-6440-A192-04280491D53E}"/>
              </a:ext>
            </a:extLst>
          </p:cNvPr>
          <p:cNvSpPr/>
          <p:nvPr/>
        </p:nvSpPr>
        <p:spPr>
          <a:xfrm>
            <a:off x="1043608" y="4445000"/>
            <a:ext cx="32657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193" indent="-144193" algn="r"/>
            <a:r>
              <a:rPr lang="en-US" altLang="zh-CN" sz="1500" dirty="0">
                <a:latin typeface="Eras Medium ITC" pitchFamily="34" charset="0"/>
              </a:rPr>
              <a:t>Abstracted with the RPC interface</a:t>
            </a:r>
          </a:p>
          <a:p>
            <a:pPr marL="144193" indent="-144193" algn="r"/>
            <a:r>
              <a:rPr lang="en-US" altLang="zh-CN" sz="1500" dirty="0">
                <a:latin typeface="Eras Medium ITC" pitchFamily="34" charset="0"/>
              </a:rPr>
              <a:t>&amp; client-side cache</a:t>
            </a:r>
          </a:p>
        </p:txBody>
      </p:sp>
      <p:sp>
        <p:nvSpPr>
          <p:cNvPr id="21" name="Freeform 25">
            <a:extLst>
              <a:ext uri="{FF2B5EF4-FFF2-40B4-BE49-F238E27FC236}">
                <a16:creationId xmlns:a16="http://schemas.microsoft.com/office/drawing/2014/main" id="{81765CE8-1B51-F344-BFA8-21A46374528A}"/>
              </a:ext>
            </a:extLst>
          </p:cNvPr>
          <p:cNvSpPr/>
          <p:nvPr/>
        </p:nvSpPr>
        <p:spPr>
          <a:xfrm>
            <a:off x="4245870" y="3547242"/>
            <a:ext cx="508000" cy="1088258"/>
          </a:xfrm>
          <a:custGeom>
            <a:avLst/>
            <a:gdLst>
              <a:gd name="connsiteX0" fmla="*/ 0 w 587815"/>
              <a:gd name="connsiteY0" fmla="*/ 1040524 h 1040524"/>
              <a:gd name="connsiteX1" fmla="*/ 551793 w 587815"/>
              <a:gd name="connsiteY1" fmla="*/ 772510 h 1040524"/>
              <a:gd name="connsiteX2" fmla="*/ 488731 w 587815"/>
              <a:gd name="connsiteY2" fmla="*/ 0 h 10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15" h="1040524">
                <a:moveTo>
                  <a:pt x="0" y="1040524"/>
                </a:moveTo>
                <a:cubicBezTo>
                  <a:pt x="235169" y="993227"/>
                  <a:pt x="470338" y="945931"/>
                  <a:pt x="551793" y="772510"/>
                </a:cubicBezTo>
                <a:cubicBezTo>
                  <a:pt x="633248" y="599089"/>
                  <a:pt x="560989" y="299544"/>
                  <a:pt x="488731" y="0"/>
                </a:cubicBezTo>
              </a:path>
            </a:pathLst>
          </a:custGeom>
          <a:noFill/>
          <a:ln w="1270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4288761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AB2660-0534-C34F-BDAD-665B03257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Improving </a:t>
            </a:r>
            <a:r>
              <a:rPr kumimoji="1" lang="en" altLang="zh-CN" b="1" dirty="0"/>
              <a:t>Read</a:t>
            </a:r>
            <a:r>
              <a:rPr kumimoji="1" lang="en" altLang="zh-CN" dirty="0"/>
              <a:t>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01960B-1D72-304F-9C88-CFCA59C8C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Transfer data in large chunks</a:t>
            </a:r>
          </a:p>
          <a:p>
            <a:pPr lvl="1"/>
            <a:r>
              <a:rPr kumimoji="1" lang="en" altLang="zh-CN" dirty="0"/>
              <a:t>8KB default</a:t>
            </a:r>
          </a:p>
          <a:p>
            <a:r>
              <a:rPr kumimoji="1" lang="en" altLang="zh-CN" dirty="0"/>
              <a:t>Read-ahead</a:t>
            </a:r>
          </a:p>
          <a:p>
            <a:pPr lvl="1"/>
            <a:r>
              <a:rPr kumimoji="1" lang="en" altLang="zh-CN" dirty="0"/>
              <a:t>Optimize for sequential file access</a:t>
            </a:r>
          </a:p>
          <a:p>
            <a:pPr lvl="1"/>
            <a:r>
              <a:rPr kumimoji="1" lang="en" altLang="zh-CN" dirty="0"/>
              <a:t>Send requests to read disk blocks before they are requested by the applications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C9821E-0EEF-A445-8B11-3DB17BCB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019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011692-B18E-D04A-B5FA-D99540D80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NFS is continuously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CE6149-5304-CB47-AAA7-C35F2CB20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D7D94771-06E2-FA4B-AA25-90664CF7411E}"/>
              </a:ext>
            </a:extLst>
          </p:cNvPr>
          <p:cNvSpPr/>
          <p:nvPr/>
        </p:nvSpPr>
        <p:spPr>
          <a:xfrm>
            <a:off x="611560" y="1532018"/>
            <a:ext cx="3556000" cy="240498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User-level lock manager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NVRAM support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Adjust RPC retries dynamically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Client-side disk caching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Support 64-bit file sizes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TCP support and large-block transfers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Commit operation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…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8AD38F8-4D3E-7F41-B89B-A4151DE90924}"/>
              </a:ext>
            </a:extLst>
          </p:cNvPr>
          <p:cNvSpPr/>
          <p:nvPr/>
        </p:nvSpPr>
        <p:spPr>
          <a:xfrm>
            <a:off x="5076056" y="1532018"/>
            <a:ext cx="3600000" cy="270506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More state: control of caching, notify of file changes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Server export a single name space (pseudo file system)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Compound RPC support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Extended attribute and ACL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Negotiate security mechanism on mount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…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54101F0-26E6-3940-A478-B977EEC07157}"/>
              </a:ext>
            </a:extLst>
          </p:cNvPr>
          <p:cNvSpPr/>
          <p:nvPr/>
        </p:nvSpPr>
        <p:spPr>
          <a:xfrm>
            <a:off x="1752577" y="911367"/>
            <a:ext cx="1438214" cy="572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>
              <a:lnSpc>
                <a:spcPct val="150000"/>
              </a:lnSpc>
            </a:pPr>
            <a:r>
              <a:rPr lang="en-US" altLang="zh-CN" sz="2333" u="sng" dirty="0">
                <a:latin typeface="Eras Medium ITC" pitchFamily="34" charset="0"/>
              </a:rPr>
              <a:t>Version 3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81B5BDBF-597F-534F-AD69-5FCA7CEC32DA}"/>
              </a:ext>
            </a:extLst>
          </p:cNvPr>
          <p:cNvSpPr/>
          <p:nvPr/>
        </p:nvSpPr>
        <p:spPr>
          <a:xfrm>
            <a:off x="6063989" y="911367"/>
            <a:ext cx="1438214" cy="572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>
              <a:lnSpc>
                <a:spcPct val="150000"/>
              </a:lnSpc>
            </a:pPr>
            <a:r>
              <a:rPr lang="en-US" altLang="zh-CN" sz="2333" u="sng" dirty="0">
                <a:latin typeface="Eras Medium ITC" pitchFamily="34" charset="0"/>
              </a:rPr>
              <a:t>Version 4</a:t>
            </a:r>
          </a:p>
        </p:txBody>
      </p:sp>
    </p:spTree>
    <p:extLst>
      <p:ext uri="{BB962C8B-B14F-4D97-AF65-F5344CB8AC3E}">
        <p14:creationId xmlns:p14="http://schemas.microsoft.com/office/powerpoint/2010/main" val="6762348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 Materials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1831: </a:t>
            </a:r>
            <a:r>
              <a:rPr lang="en-US" altLang="zh-CN" sz="2000" dirty="0">
                <a:solidFill>
                  <a:srgbClr val="0096FF"/>
                </a:solidFill>
                <a:ea typeface="宋体" panose="02010600030101010101" pitchFamily="2" charset="-122"/>
              </a:rPr>
              <a:t>RPC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http://www.ietf.org/rfc/rfc1831.txt?number=1831</a:t>
            </a:r>
          </a:p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1832: </a:t>
            </a:r>
            <a:r>
              <a:rPr lang="en-US" altLang="zh-CN" sz="2000" dirty="0">
                <a:solidFill>
                  <a:srgbClr val="0096FF"/>
                </a:solidFill>
                <a:ea typeface="宋体" panose="02010600030101010101" pitchFamily="2" charset="-122"/>
              </a:rPr>
              <a:t>XDR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http://www.ietf.org/rfc/rfc1832.txt?number=1832</a:t>
            </a:r>
          </a:p>
        </p:txBody>
      </p:sp>
    </p:spTree>
    <p:extLst>
      <p:ext uri="{BB962C8B-B14F-4D97-AF65-F5344CB8AC3E}">
        <p14:creationId xmlns:p14="http://schemas.microsoft.com/office/powerpoint/2010/main" val="39138886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E6E288-02F8-B6CE-AC0B-E910F4E4E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NFS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4D2D7F-2DAF-F4E1-3147-025495DAF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Capacity </a:t>
            </a:r>
          </a:p>
          <a:p>
            <a:pPr lvl="1"/>
            <a:r>
              <a:rPr kumimoji="1" lang="en-US" altLang="zh-CN" dirty="0"/>
              <a:t>Can only disks on a single server, which has a limited capacity to insert disks  </a:t>
            </a:r>
          </a:p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DE78E6-F9B8-FF3F-1DAF-A96D2293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C6D3E0-4DEE-C68F-C99E-1333DF06BD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326"/>
          <a:stretch/>
        </p:blipFill>
        <p:spPr>
          <a:xfrm>
            <a:off x="1120182" y="2167492"/>
            <a:ext cx="690363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52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E6E288-02F8-B6CE-AC0B-E910F4E4E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NFS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4D2D7F-2DAF-F4E1-3147-025495DAF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Capacity </a:t>
            </a:r>
          </a:p>
          <a:p>
            <a:pPr lvl="1"/>
            <a:r>
              <a:rPr kumimoji="1" lang="en-US" altLang="zh-CN" dirty="0"/>
              <a:t>Can only disks on a single server, which has a limited capacity 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2. Reliability </a:t>
            </a:r>
          </a:p>
          <a:p>
            <a:pPr lvl="1"/>
            <a:r>
              <a:rPr kumimoji="1" lang="en-US" altLang="zh-CN" dirty="0"/>
              <a:t>If the server crashes, the remote files are unavailable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3. Performance  </a:t>
            </a:r>
          </a:p>
          <a:p>
            <a:pPr lvl="1"/>
            <a:r>
              <a:rPr kumimoji="1" lang="en-US" altLang="zh-CN" dirty="0"/>
              <a:t>The file performance is limited to a single file (and a single network bandwidth) 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DE78E6-F9B8-FF3F-1DAF-A96D2293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538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1245B3-C3F5-DF87-54A3-F84C3E114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Observation: plenty of available servers in a datacenter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9387EE-CD79-2B11-399F-FDC0F9D42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Plenty of machines in a datacenter </a:t>
            </a:r>
          </a:p>
          <a:p>
            <a:pPr lvl="1"/>
            <a:r>
              <a:rPr kumimoji="1" lang="en-US" altLang="zh-CN" dirty="0"/>
              <a:t>E.g., much cheaper than a high-end server 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Idea: utilis multiple machines to form a single, large distributed file system</a:t>
            </a:r>
          </a:p>
          <a:p>
            <a:pPr lvl="1"/>
            <a:r>
              <a:rPr kumimoji="1" lang="en-US" altLang="zh-CN" dirty="0"/>
              <a:t>We can leverage the aggregated capacity of all the  machines!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Naïve solution: do manual partitioning</a:t>
            </a:r>
          </a:p>
          <a:p>
            <a:pPr lvl="1"/>
            <a:r>
              <a:rPr kumimoji="1" lang="en-US" altLang="zh-CN" dirty="0"/>
              <a:t>User decides which files / directories are stored on which server </a:t>
            </a:r>
          </a:p>
          <a:p>
            <a:pPr lvl="1"/>
            <a:r>
              <a:rPr kumimoji="1" lang="en-US" altLang="zh-CN" dirty="0"/>
              <a:t>Not so good: dates back to the FTP case </a:t>
            </a:r>
            <a:r>
              <a:rPr kumimoji="1" lang="en-US" altLang="zh-CN" dirty="0">
                <a:sym typeface="Wingdings" pitchFamily="2" charset="2"/>
              </a:rPr>
              <a:t>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216D60-578B-B3CD-0495-EC7273A5A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4521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7EEB6-4BEA-9B5F-197B-B85C8FA4B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goal: transparent remote file accesses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944A91-6F42-3CDA-E3C7-E212EF6DB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 don’t want the developers to manage which file store on which server </a:t>
            </a:r>
          </a:p>
          <a:p>
            <a:pPr lvl="1"/>
            <a:r>
              <a:rPr kumimoji="1" lang="en-US" altLang="zh-CN" dirty="0"/>
              <a:t>It is difficult to the developers </a:t>
            </a:r>
          </a:p>
          <a:p>
            <a:pPr lvl="1"/>
            <a:r>
              <a:rPr kumimoji="1" lang="en-US" altLang="zh-CN" dirty="0"/>
              <a:t>Also, does not support existing applications </a:t>
            </a:r>
          </a:p>
          <a:p>
            <a:r>
              <a:rPr kumimoji="1" lang="en-US" altLang="zh-CN" dirty="0"/>
              <a:t>But, it means that we cannot reuse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-based filesystem implementations </a:t>
            </a:r>
          </a:p>
          <a:p>
            <a:pPr lvl="1"/>
            <a:r>
              <a:rPr kumimoji="1" lang="en-US" altLang="zh-CN" dirty="0"/>
              <a:t>Nevertheless, the overall principles are the same, e.g., we still needs things like block layer,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layer, etc. </a:t>
            </a:r>
            <a:endParaRPr kumimoji="1" lang="zh-CN" altLang="en-US" dirty="0"/>
          </a:p>
          <a:p>
            <a:r>
              <a:rPr kumimoji="1" lang="en-US" altLang="zh-CN" dirty="0"/>
              <a:t>We will see many challenges faced by distributed systems during our journal </a:t>
            </a:r>
            <a:r>
              <a:rPr kumimoji="1" lang="en-US" altLang="zh-CN" dirty="0">
                <a:sym typeface="Wingdings" pitchFamily="2" charset="2"/>
              </a:rPr>
              <a:t>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A55DEC-948D-E961-7CE0-47A70AD85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4798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58474F-4C84-82A0-383A-C37BDCFB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 #1: Distributed block layer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09C955-9947-7E90-2A10-16AFB323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711C3A4-D3E4-D832-5CAC-301B9C5D93B4}"/>
              </a:ext>
            </a:extLst>
          </p:cNvPr>
          <p:cNvGrpSpPr/>
          <p:nvPr/>
        </p:nvGrpSpPr>
        <p:grpSpPr>
          <a:xfrm>
            <a:off x="1619678" y="1777302"/>
            <a:ext cx="720074" cy="632996"/>
            <a:chOff x="1619678" y="4888800"/>
            <a:chExt cx="720074" cy="6329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6D80FDB-294E-EC93-DCB5-5AECD4EB1472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7B27B0D-B530-56DF-C9D5-E948DF06669F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F0465E6C-6E5D-02EF-022E-1327057DDE2D}"/>
              </a:ext>
            </a:extLst>
          </p:cNvPr>
          <p:cNvGrpSpPr/>
          <p:nvPr/>
        </p:nvGrpSpPr>
        <p:grpSpPr>
          <a:xfrm>
            <a:off x="2331339" y="1777302"/>
            <a:ext cx="768159" cy="633591"/>
            <a:chOff x="1619678" y="4888205"/>
            <a:chExt cx="768159" cy="633591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8F63BF7-8E75-EB0F-2F8B-3FD1084086BC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0A73E0B-E501-F8C7-2C0B-A2959C9818C0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05EC889-38E8-23D2-C87E-F40F9D44611B}"/>
              </a:ext>
            </a:extLst>
          </p:cNvPr>
          <p:cNvGrpSpPr/>
          <p:nvPr/>
        </p:nvGrpSpPr>
        <p:grpSpPr>
          <a:xfrm>
            <a:off x="4471534" y="1777302"/>
            <a:ext cx="720074" cy="633591"/>
            <a:chOff x="1619678" y="4888205"/>
            <a:chExt cx="720074" cy="63359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6E14789-4A40-BA0B-CEAD-3E40BEE60B6E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FB99D86-ACAA-C1D6-7C22-B2A243C309C7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2703220-2663-8016-C1CB-CD8946144AFA}"/>
              </a:ext>
            </a:extLst>
          </p:cNvPr>
          <p:cNvGrpSpPr/>
          <p:nvPr/>
        </p:nvGrpSpPr>
        <p:grpSpPr>
          <a:xfrm>
            <a:off x="5213224" y="1777302"/>
            <a:ext cx="720074" cy="633591"/>
            <a:chOff x="1619678" y="4888205"/>
            <a:chExt cx="720074" cy="633591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A08A53D-D953-3BBB-4375-0E8CDCF0A0F2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BCFEB6A-F2B6-BB58-FBAE-096474BAFBD4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875B5AE-7330-1146-902D-0094D1C811DF}"/>
              </a:ext>
            </a:extLst>
          </p:cNvPr>
          <p:cNvGrpSpPr/>
          <p:nvPr/>
        </p:nvGrpSpPr>
        <p:grpSpPr>
          <a:xfrm>
            <a:off x="5921684" y="1777302"/>
            <a:ext cx="720074" cy="633591"/>
            <a:chOff x="1619678" y="4888205"/>
            <a:chExt cx="720074" cy="633591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2507438-E35C-3F5E-9E26-923A82AC8BE3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7706452-CC8E-63F0-5FE1-040462C62E9B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5FF1859-CCC6-FDC5-590F-871EF533391E}"/>
              </a:ext>
            </a:extLst>
          </p:cNvPr>
          <p:cNvGrpSpPr/>
          <p:nvPr/>
        </p:nvGrpSpPr>
        <p:grpSpPr>
          <a:xfrm>
            <a:off x="6645594" y="1777302"/>
            <a:ext cx="720074" cy="633591"/>
            <a:chOff x="1619678" y="4888205"/>
            <a:chExt cx="720074" cy="633591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96F1356-9ACB-FA1D-3233-3D75D44E5AD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30B6ED9-EBBD-B806-8974-D734DACC21FA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1AB3598-9C0A-51AA-3C12-E683D70671D0}"/>
              </a:ext>
            </a:extLst>
          </p:cNvPr>
          <p:cNvGrpSpPr/>
          <p:nvPr/>
        </p:nvGrpSpPr>
        <p:grpSpPr>
          <a:xfrm>
            <a:off x="3043000" y="1790041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610DC5A-D5AE-21AD-D175-D4F8A02B5304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B3EFC63-344E-6145-67AC-CA09217B1F69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F7A242F5-6BAE-B4A1-40C2-F98F4FCFAD37}"/>
              </a:ext>
            </a:extLst>
          </p:cNvPr>
          <p:cNvSpPr/>
          <p:nvPr/>
        </p:nvSpPr>
        <p:spPr>
          <a:xfrm>
            <a:off x="1810435" y="139342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FC89109-DFC3-4F26-1684-1182F5DC10B2}"/>
              </a:ext>
            </a:extLst>
          </p:cNvPr>
          <p:cNvSpPr/>
          <p:nvPr/>
        </p:nvSpPr>
        <p:spPr>
          <a:xfrm>
            <a:off x="2534923" y="138993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5F81DDF-C1B2-7571-3427-284F97A7253F}"/>
              </a:ext>
            </a:extLst>
          </p:cNvPr>
          <p:cNvSpPr/>
          <p:nvPr/>
        </p:nvSpPr>
        <p:spPr>
          <a:xfrm>
            <a:off x="3401179" y="138559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B1406B2-6B9D-988D-E821-8E0EBB503AE8}"/>
              </a:ext>
            </a:extLst>
          </p:cNvPr>
          <p:cNvSpPr/>
          <p:nvPr/>
        </p:nvSpPr>
        <p:spPr>
          <a:xfrm>
            <a:off x="6682465" y="139591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0" name="左大括号 29">
            <a:extLst>
              <a:ext uri="{FF2B5EF4-FFF2-40B4-BE49-F238E27FC236}">
                <a16:creationId xmlns:a16="http://schemas.microsoft.com/office/drawing/2014/main" id="{997BFF6C-3101-2D39-0306-4795D0BB3348}"/>
              </a:ext>
            </a:extLst>
          </p:cNvPr>
          <p:cNvSpPr/>
          <p:nvPr/>
        </p:nvSpPr>
        <p:spPr>
          <a:xfrm rot="5400000">
            <a:off x="6516463" y="581096"/>
            <a:ext cx="215973" cy="1408692"/>
          </a:xfrm>
          <a:prstGeom prst="leftBrace">
            <a:avLst>
              <a:gd name="adj1" fmla="val 57099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4290FA4-B5E5-AF98-8DB5-EB21FC32ADC2}"/>
              </a:ext>
            </a:extLst>
          </p:cNvPr>
          <p:cNvSpPr/>
          <p:nvPr/>
        </p:nvSpPr>
        <p:spPr>
          <a:xfrm>
            <a:off x="5864550" y="697260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</a:rPr>
              <a:t>File blocks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ED77E971-DB25-E3C6-77C0-B56B2CAE2529}"/>
              </a:ext>
            </a:extLst>
          </p:cNvPr>
          <p:cNvSpPr/>
          <p:nvPr/>
        </p:nvSpPr>
        <p:spPr>
          <a:xfrm>
            <a:off x="3991259" y="2769748"/>
            <a:ext cx="1145280" cy="432048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91459FF8-B1AE-569B-5EEB-110556AD4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18" y="1777302"/>
            <a:ext cx="706658" cy="706658"/>
          </a:xfrm>
          <a:prstGeom prst="rect">
            <a:avLst/>
          </a:prstGeom>
        </p:spPr>
      </p:pic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0ABB0512-9566-DC2F-9C79-AC926B387E92}"/>
              </a:ext>
            </a:extLst>
          </p:cNvPr>
          <p:cNvCxnSpPr/>
          <p:nvPr/>
        </p:nvCxnSpPr>
        <p:spPr>
          <a:xfrm flipV="1">
            <a:off x="1040076" y="1285442"/>
            <a:ext cx="579602" cy="469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227C9B77-8D90-37BA-693E-8125878BF3F8}"/>
              </a:ext>
            </a:extLst>
          </p:cNvPr>
          <p:cNvCxnSpPr>
            <a:cxnSpLocks/>
          </p:cNvCxnSpPr>
          <p:nvPr/>
        </p:nvCxnSpPr>
        <p:spPr>
          <a:xfrm>
            <a:off x="1026950" y="2281421"/>
            <a:ext cx="610368" cy="3600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>
            <a:extLst>
              <a:ext uri="{FF2B5EF4-FFF2-40B4-BE49-F238E27FC236}">
                <a16:creationId xmlns:a16="http://schemas.microsoft.com/office/drawing/2014/main" id="{8162E229-B95F-B1BD-1EAC-1EAC9A73C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659" y="4492657"/>
            <a:ext cx="706658" cy="706658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C8283386-B16B-DCC2-1765-B2DE2AFE74D3}"/>
              </a:ext>
            </a:extLst>
          </p:cNvPr>
          <p:cNvGrpSpPr/>
          <p:nvPr/>
        </p:nvGrpSpPr>
        <p:grpSpPr>
          <a:xfrm>
            <a:off x="1594930" y="7264469"/>
            <a:ext cx="720074" cy="632996"/>
            <a:chOff x="1619678" y="4888800"/>
            <a:chExt cx="720074" cy="632996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41721491-CF75-8AF8-10FE-8E48E241B415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8ED863ED-9FF6-0959-C86A-3CE97FD4B5A2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1A398EB3-5ED3-C0E4-3F2E-A25DA7C3B882}"/>
              </a:ext>
            </a:extLst>
          </p:cNvPr>
          <p:cNvGrpSpPr/>
          <p:nvPr/>
        </p:nvGrpSpPr>
        <p:grpSpPr>
          <a:xfrm>
            <a:off x="3721290" y="7264469"/>
            <a:ext cx="720074" cy="633591"/>
            <a:chOff x="1619678" y="4888205"/>
            <a:chExt cx="720074" cy="633591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ED5F10A2-E1C5-BF72-A87D-891E53A6B08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445FF11F-25EF-975B-E009-F3E1ABCE0FF0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12513721-CCE1-2F55-1C4F-6DAC3A96EBEA}"/>
              </a:ext>
            </a:extLst>
          </p:cNvPr>
          <p:cNvGrpSpPr/>
          <p:nvPr/>
        </p:nvGrpSpPr>
        <p:grpSpPr>
          <a:xfrm>
            <a:off x="4462980" y="7264469"/>
            <a:ext cx="720074" cy="633591"/>
            <a:chOff x="1619678" y="4888205"/>
            <a:chExt cx="720074" cy="633591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106C38D5-C13E-3B34-5BB0-A22151DB9548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3FE6A363-08AD-1E2B-E813-6699EA6741E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AB3CD26C-437C-99EB-D763-4221317B234E}"/>
              </a:ext>
            </a:extLst>
          </p:cNvPr>
          <p:cNvGrpSpPr/>
          <p:nvPr/>
        </p:nvGrpSpPr>
        <p:grpSpPr>
          <a:xfrm>
            <a:off x="5171440" y="7264469"/>
            <a:ext cx="720074" cy="633591"/>
            <a:chOff x="1619678" y="4888205"/>
            <a:chExt cx="720074" cy="633591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130609DC-7037-F01E-49B2-B7BA06A9598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D0043B74-27EA-E2DE-1F89-02AB480632C5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CD5DA667-260B-689E-77F6-2D823B341B3D}"/>
              </a:ext>
            </a:extLst>
          </p:cNvPr>
          <p:cNvGrpSpPr/>
          <p:nvPr/>
        </p:nvGrpSpPr>
        <p:grpSpPr>
          <a:xfrm>
            <a:off x="5895350" y="7264469"/>
            <a:ext cx="720074" cy="633591"/>
            <a:chOff x="1619678" y="4888205"/>
            <a:chExt cx="720074" cy="633591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FFE332BC-4577-F8BF-D2F6-3077A6ADE0F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1B6C3757-76DE-3867-224D-E61D1632AE6B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A6179B4-6C51-A1CF-D5B0-60475A85B781}"/>
              </a:ext>
            </a:extLst>
          </p:cNvPr>
          <p:cNvGrpSpPr/>
          <p:nvPr/>
        </p:nvGrpSpPr>
        <p:grpSpPr>
          <a:xfrm>
            <a:off x="2292756" y="7277208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0FCAFBE7-C7AC-A892-4C21-00A27C19D1C1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EF0E20C0-2566-D28C-EC01-B12204E5AF07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61" name="矩形 60">
            <a:extLst>
              <a:ext uri="{FF2B5EF4-FFF2-40B4-BE49-F238E27FC236}">
                <a16:creationId xmlns:a16="http://schemas.microsoft.com/office/drawing/2014/main" id="{D4401A3D-3C06-A39D-F83E-3AD7611A74E3}"/>
              </a:ext>
            </a:extLst>
          </p:cNvPr>
          <p:cNvSpPr/>
          <p:nvPr/>
        </p:nvSpPr>
        <p:spPr>
          <a:xfrm>
            <a:off x="1785687" y="688059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4D3A2310-BC6A-7E93-F227-79E2CB9059B9}"/>
              </a:ext>
            </a:extLst>
          </p:cNvPr>
          <p:cNvSpPr/>
          <p:nvPr/>
        </p:nvSpPr>
        <p:spPr>
          <a:xfrm>
            <a:off x="2650935" y="687275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8EC3A702-E308-8A58-93F1-74328D4A7A60}"/>
              </a:ext>
            </a:extLst>
          </p:cNvPr>
          <p:cNvSpPr/>
          <p:nvPr/>
        </p:nvSpPr>
        <p:spPr>
          <a:xfrm>
            <a:off x="5932221" y="688308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65" name="左大括号 64">
            <a:extLst>
              <a:ext uri="{FF2B5EF4-FFF2-40B4-BE49-F238E27FC236}">
                <a16:creationId xmlns:a16="http://schemas.microsoft.com/office/drawing/2014/main" id="{1A1100F9-5D44-2784-B2EA-0C3C21FB9300}"/>
              </a:ext>
            </a:extLst>
          </p:cNvPr>
          <p:cNvSpPr/>
          <p:nvPr/>
        </p:nvSpPr>
        <p:spPr>
          <a:xfrm rot="5400000">
            <a:off x="5766219" y="6068263"/>
            <a:ext cx="215973" cy="1408692"/>
          </a:xfrm>
          <a:prstGeom prst="leftBrace">
            <a:avLst>
              <a:gd name="adj1" fmla="val 57099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EAAE45E4-0043-D441-AF40-EDF26F608481}"/>
              </a:ext>
            </a:extLst>
          </p:cNvPr>
          <p:cNvSpPr/>
          <p:nvPr/>
        </p:nvSpPr>
        <p:spPr>
          <a:xfrm>
            <a:off x="5114306" y="6184427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</a:rPr>
              <a:t>File blocks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C9E8DF44-3CF9-EB98-9CFA-117EFBC19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18" y="3681917"/>
            <a:ext cx="2936610" cy="1042497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A0356F9D-1F84-F78C-814A-6B80792C8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135" y="4492371"/>
            <a:ext cx="706658" cy="706658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8832271C-B422-0473-2D58-F7F81BBB1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894" y="3681631"/>
            <a:ext cx="2936610" cy="1042497"/>
          </a:xfrm>
          <a:prstGeom prst="rect">
            <a:avLst/>
          </a:prstGeom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48D4ACFF-1277-7FD6-1447-9A6A5F61A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655" y="4492371"/>
            <a:ext cx="706658" cy="706658"/>
          </a:xfrm>
          <a:prstGeom prst="rect">
            <a:avLst/>
          </a:prstGeom>
        </p:spPr>
      </p:pic>
      <p:sp>
        <p:nvSpPr>
          <p:cNvPr id="75" name="矩形 74">
            <a:extLst>
              <a:ext uri="{FF2B5EF4-FFF2-40B4-BE49-F238E27FC236}">
                <a16:creationId xmlns:a16="http://schemas.microsoft.com/office/drawing/2014/main" id="{E5826B7A-7DE6-709A-EC92-E5C877D83263}"/>
              </a:ext>
            </a:extLst>
          </p:cNvPr>
          <p:cNvSpPr/>
          <p:nvPr/>
        </p:nvSpPr>
        <p:spPr>
          <a:xfrm>
            <a:off x="5075507" y="4199983"/>
            <a:ext cx="595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dirty="0"/>
              <a:t>…</a:t>
            </a:r>
            <a:endParaRPr kumimoji="1"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076220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A6916D-9605-626A-6D71-18950D6F4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 #1: Distributed block layer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DBA9C7-BA18-5474-6754-6409772CE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Q1. How to access the block in a distributed setting? </a:t>
            </a:r>
          </a:p>
          <a:p>
            <a:pPr lvl="1"/>
            <a:r>
              <a:rPr kumimoji="1" lang="en-US" altLang="zh-CN" dirty="0"/>
              <a:t>Simple, we can extend the </a:t>
            </a:r>
            <a:r>
              <a:rPr kumimoji="1" lang="en-US" altLang="zh-CN" dirty="0" err="1"/>
              <a:t>block_id</a:t>
            </a:r>
            <a:r>
              <a:rPr kumimoji="1" lang="en-US" altLang="zh-CN" dirty="0"/>
              <a:t> to &lt;</a:t>
            </a:r>
            <a:r>
              <a:rPr kumimoji="1" lang="en-US" altLang="zh-CN" dirty="0" err="1"/>
              <a:t>mac_id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block_id</a:t>
            </a:r>
            <a:r>
              <a:rPr kumimoji="1" lang="en-US" altLang="zh-CN" dirty="0"/>
              <a:t>&gt; </a:t>
            </a:r>
          </a:p>
          <a:p>
            <a:r>
              <a:rPr kumimoji="1" lang="en-US" altLang="zh-CN" dirty="0"/>
              <a:t>Q2. Second, how can a client know which machine has a free block? </a:t>
            </a:r>
          </a:p>
          <a:p>
            <a:pPr lvl="1"/>
            <a:r>
              <a:rPr kumimoji="1" lang="en-US" altLang="zh-CN" dirty="0"/>
              <a:t>Sol#1. select a random server; if it has free block, then we are done; if not, retry until we can find one. </a:t>
            </a:r>
          </a:p>
          <a:p>
            <a:pPr lvl="1"/>
            <a:r>
              <a:rPr kumimoji="1" lang="en-US" altLang="zh-CN" dirty="0"/>
              <a:t>Sol#2. use a master server to record the free blocks at each machine, and all the block allocation &amp; deallocation go to the master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B60A5F-B143-49AD-0C7F-C288930C7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D4BFB75-AEEB-63AB-5068-E56562FE1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117" y="4527926"/>
            <a:ext cx="706658" cy="70665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0443A88-2318-DC29-FD1D-351DD673C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9932" y="4234258"/>
            <a:ext cx="1368152" cy="4856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76FA3F8-1586-A586-FB47-DD3B33455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385" y="4533485"/>
            <a:ext cx="706658" cy="70665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48A942E-8195-0254-EB11-EE221CB97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4239817"/>
            <a:ext cx="1368152" cy="48569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F2D7AB6-06DD-F857-E4D5-B1615F493414}"/>
              </a:ext>
            </a:extLst>
          </p:cNvPr>
          <p:cNvSpPr/>
          <p:nvPr/>
        </p:nvSpPr>
        <p:spPr>
          <a:xfrm>
            <a:off x="7897968" y="4328228"/>
            <a:ext cx="595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dirty="0"/>
              <a:t>…</a:t>
            </a:r>
            <a:endParaRPr kumimoji="1" lang="zh-CN" altLang="en-US" sz="3200" b="1" dirty="0"/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id="{51931056-2533-D3AA-B07C-A2B0F5536F12}"/>
              </a:ext>
            </a:extLst>
          </p:cNvPr>
          <p:cNvSpPr/>
          <p:nvPr/>
        </p:nvSpPr>
        <p:spPr>
          <a:xfrm>
            <a:off x="145407" y="4837828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metadata: free blocks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E8EDA8B-B2B2-BF70-D64C-31ABA44E7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68" y="4522010"/>
            <a:ext cx="706658" cy="706658"/>
          </a:xfrm>
          <a:prstGeom prst="rect">
            <a:avLst/>
          </a:prstGeom>
        </p:spPr>
      </p:pic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BCA38661-AA2D-42AA-B208-0F4D3C6B673A}"/>
              </a:ext>
            </a:extLst>
          </p:cNvPr>
          <p:cNvSpPr/>
          <p:nvPr/>
        </p:nvSpPr>
        <p:spPr>
          <a:xfrm>
            <a:off x="2253566" y="4255372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92DD0493-D9FE-4FB6-F4AA-621A900FC188}"/>
              </a:ext>
            </a:extLst>
          </p:cNvPr>
          <p:cNvSpPr/>
          <p:nvPr/>
        </p:nvSpPr>
        <p:spPr>
          <a:xfrm>
            <a:off x="1768044" y="4202897"/>
            <a:ext cx="517956" cy="626278"/>
          </a:xfrm>
          <a:custGeom>
            <a:avLst/>
            <a:gdLst>
              <a:gd name="connsiteX0" fmla="*/ 517956 w 517956"/>
              <a:gd name="connsiteY0" fmla="*/ 97641 h 626278"/>
              <a:gd name="connsiteX1" fmla="*/ 60756 w 517956"/>
              <a:gd name="connsiteY1" fmla="*/ 40491 h 626278"/>
              <a:gd name="connsiteX2" fmla="*/ 17894 w 517956"/>
              <a:gd name="connsiteY2" fmla="*/ 626278 h 62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7956" h="626278">
                <a:moveTo>
                  <a:pt x="517956" y="97641"/>
                </a:moveTo>
                <a:cubicBezTo>
                  <a:pt x="331028" y="25013"/>
                  <a:pt x="144100" y="-47615"/>
                  <a:pt x="60756" y="40491"/>
                </a:cubicBezTo>
                <a:cubicBezTo>
                  <a:pt x="-22588" y="128597"/>
                  <a:pt x="-2347" y="377437"/>
                  <a:pt x="17894" y="626278"/>
                </a:cubicBezTo>
              </a:path>
            </a:pathLst>
          </a:custGeom>
          <a:noFill/>
          <a:ln w="12700">
            <a:solidFill>
              <a:schemeClr val="tx1">
                <a:alpha val="33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0FA52BFA-0E3F-0055-340E-CA4BA871C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36272A54-7002-6070-A656-EC267A846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BBB44196-6A97-0D4B-0A2C-5908A3F71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700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380618-66AA-7843-85D9-69657485E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Layer: do we need a redesign?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DC1B2F-2BDB-A34E-A85C-F2ECBBFC5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/>
          <a:lstStyle/>
          <a:p>
            <a:r>
              <a:rPr kumimoji="1" lang="en-US" altLang="zh-CN" b="0" dirty="0"/>
              <a:t>Recall: Given an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, can map a block index number (of a file)  to a block number (of a disk)</a:t>
            </a:r>
          </a:p>
          <a:p>
            <a:pPr lvl="1"/>
            <a:r>
              <a:rPr kumimoji="1" lang="en-US" altLang="zh-CN" dirty="0"/>
              <a:t>Index number: e.g., </a:t>
            </a:r>
            <a:r>
              <a:rPr kumimoji="1" lang="en-US" altLang="zh-CN" dirty="0">
                <a:solidFill>
                  <a:srgbClr val="C00000"/>
                </a:solidFill>
              </a:rPr>
              <a:t>the 3rd block of a file is number 78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No need for now for now for functionality, since we can access the blocks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With our previous designed distributed layer 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There are some other issues, e.g., performance, reliability, consistency, etc.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We will back to these example later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0D7C53-D766-C843-BAE7-62BDE400D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DDB0AD8-AC1A-B549-851E-BBEAB3EB0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9F1A697-395E-6B43-B4CF-9A7323570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1D1A5-F8EA-C347-B84A-D2EE621D8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79819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E643E6-1A76-88A6-BAE4-B0B4BE4B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L3: Distributed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Number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5BBE44-8429-79C0-E0E1-C67C40CBE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Mapping: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number -&gt;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table</a:t>
            </a:r>
            <a:r>
              <a:rPr kumimoji="1" lang="en-US" altLang="zh-CN" b="0" dirty="0">
                <a:solidFill>
                  <a:schemeClr val="tx1"/>
                </a:solidFill>
              </a:rPr>
              <a:t>: at a fixed location on storage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is the index of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table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Track which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are in use, e.g. free list, a field in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/>
              <a:t>Distributed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layer: store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table at the master!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6814E0-A298-795F-0305-A07F384A0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9915D8-097F-597D-1ED1-C17A21AE9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52972C-25F5-FAED-3CD2-93BC4D3F3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3A3B08-02A9-40D4-7A7F-D26B165C7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9D797166-9102-3A17-762B-CEB072779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21F31002-C266-88BF-E518-1018581B2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117" y="4527926"/>
            <a:ext cx="706658" cy="70665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E8FE33AF-E2AF-CCDE-40CB-B8A8D0B48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932" y="4234258"/>
            <a:ext cx="1368152" cy="48569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8E76C4E7-7998-3E19-C0F0-53D97A17D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5385" y="4533485"/>
            <a:ext cx="706658" cy="70665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30A43CD8-F5B4-0602-C643-3B5490A61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4239817"/>
            <a:ext cx="1368152" cy="485694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C138301C-5B72-373C-4E14-870A1C2A7B73}"/>
              </a:ext>
            </a:extLst>
          </p:cNvPr>
          <p:cNvSpPr/>
          <p:nvPr/>
        </p:nvSpPr>
        <p:spPr>
          <a:xfrm>
            <a:off x="7897968" y="4328228"/>
            <a:ext cx="595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3200" b="1" dirty="0"/>
              <a:t>…</a:t>
            </a:r>
            <a:endParaRPr kumimoji="1" lang="zh-CN" altLang="en-US" sz="3200" b="1" dirty="0"/>
          </a:p>
        </p:txBody>
      </p:sp>
      <p:sp>
        <p:nvSpPr>
          <p:cNvPr id="32" name="Rectangle 30">
            <a:extLst>
              <a:ext uri="{FF2B5EF4-FFF2-40B4-BE49-F238E27FC236}">
                <a16:creationId xmlns:a16="http://schemas.microsoft.com/office/drawing/2014/main" id="{509F62D2-0373-038E-C154-3AE12E954241}"/>
              </a:ext>
            </a:extLst>
          </p:cNvPr>
          <p:cNvSpPr/>
          <p:nvPr/>
        </p:nvSpPr>
        <p:spPr>
          <a:xfrm>
            <a:off x="145407" y="4837828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metadata: free blocks + </a:t>
            </a:r>
            <a:r>
              <a:rPr lang="en-US" altLang="zh-CN" sz="1500" b="1" dirty="0" err="1">
                <a:latin typeface="Eras Medium ITC" pitchFamily="34" charset="0"/>
              </a:rPr>
              <a:t>inode</a:t>
            </a:r>
            <a:r>
              <a:rPr lang="en-US" altLang="zh-CN" sz="1500" b="1" dirty="0">
                <a:latin typeface="Eras Medium ITC" pitchFamily="34" charset="0"/>
              </a:rPr>
              <a:t> table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054D4C1B-85EE-2DE5-3958-80F992A44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068" y="4522010"/>
            <a:ext cx="706658" cy="706658"/>
          </a:xfrm>
          <a:prstGeom prst="rect">
            <a:avLst/>
          </a:prstGeom>
        </p:spPr>
      </p:pic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B87A3AC9-61C5-1AE4-B21F-6CC01804FF85}"/>
              </a:ext>
            </a:extLst>
          </p:cNvPr>
          <p:cNvSpPr/>
          <p:nvPr/>
        </p:nvSpPr>
        <p:spPr>
          <a:xfrm>
            <a:off x="2253566" y="4255372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2E119B47-2CE7-EB04-7B5E-02334A6E1B4B}"/>
              </a:ext>
            </a:extLst>
          </p:cNvPr>
          <p:cNvSpPr/>
          <p:nvPr/>
        </p:nvSpPr>
        <p:spPr>
          <a:xfrm>
            <a:off x="1768044" y="4202897"/>
            <a:ext cx="517956" cy="626278"/>
          </a:xfrm>
          <a:custGeom>
            <a:avLst/>
            <a:gdLst>
              <a:gd name="connsiteX0" fmla="*/ 517956 w 517956"/>
              <a:gd name="connsiteY0" fmla="*/ 97641 h 626278"/>
              <a:gd name="connsiteX1" fmla="*/ 60756 w 517956"/>
              <a:gd name="connsiteY1" fmla="*/ 40491 h 626278"/>
              <a:gd name="connsiteX2" fmla="*/ 17894 w 517956"/>
              <a:gd name="connsiteY2" fmla="*/ 626278 h 62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7956" h="626278">
                <a:moveTo>
                  <a:pt x="517956" y="97641"/>
                </a:moveTo>
                <a:cubicBezTo>
                  <a:pt x="331028" y="25013"/>
                  <a:pt x="144100" y="-47615"/>
                  <a:pt x="60756" y="40491"/>
                </a:cubicBezTo>
                <a:cubicBezTo>
                  <a:pt x="-22588" y="128597"/>
                  <a:pt x="-2347" y="377437"/>
                  <a:pt x="17894" y="626278"/>
                </a:cubicBezTo>
              </a:path>
            </a:pathLst>
          </a:custGeom>
          <a:noFill/>
          <a:ln w="12700">
            <a:solidFill>
              <a:schemeClr val="tx1">
                <a:alpha val="33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81D9362-918D-D755-AB7D-01EDDFCEAA25}"/>
              </a:ext>
            </a:extLst>
          </p:cNvPr>
          <p:cNvGrpSpPr/>
          <p:nvPr/>
        </p:nvGrpSpPr>
        <p:grpSpPr>
          <a:xfrm>
            <a:off x="2076955" y="3665573"/>
            <a:ext cx="1435657" cy="755858"/>
            <a:chOff x="2195736" y="3599329"/>
            <a:chExt cx="1435657" cy="755858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45F192E9-C5D4-A902-B0DC-811C03FE622D}"/>
                </a:ext>
              </a:extLst>
            </p:cNvPr>
            <p:cNvGrpSpPr/>
            <p:nvPr/>
          </p:nvGrpSpPr>
          <p:grpSpPr>
            <a:xfrm>
              <a:off x="2195736" y="3721596"/>
              <a:ext cx="1420121" cy="633591"/>
              <a:chOff x="1619677" y="4888205"/>
              <a:chExt cx="720074" cy="633591"/>
            </a:xfrm>
            <a:solidFill>
              <a:schemeClr val="bg1"/>
            </a:solidFill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133CE10-1821-FAEE-4D56-33314387CDAF}"/>
                  </a:ext>
                </a:extLst>
              </p:cNvPr>
              <p:cNvSpPr/>
              <p:nvPr/>
            </p:nvSpPr>
            <p:spPr>
              <a:xfrm>
                <a:off x="1619678" y="4888205"/>
                <a:ext cx="184731" cy="369332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CB6CE5F3-7FE3-81D2-4C1C-AA712D2CD157}"/>
                  </a:ext>
                </a:extLst>
              </p:cNvPr>
              <p:cNvSpPr/>
              <p:nvPr/>
            </p:nvSpPr>
            <p:spPr>
              <a:xfrm>
                <a:off x="1619677" y="4900944"/>
                <a:ext cx="720074" cy="62085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38320B5-4036-CD66-4413-9D22BFF82757}"/>
                </a:ext>
              </a:extLst>
            </p:cNvPr>
            <p:cNvSpPr/>
            <p:nvPr/>
          </p:nvSpPr>
          <p:spPr>
            <a:xfrm>
              <a:off x="2228445" y="3853726"/>
              <a:ext cx="14029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 err="1">
                  <a:solidFill>
                    <a:srgbClr val="C00000"/>
                  </a:solidFill>
                </a:rPr>
                <a:t>Inode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 table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A81348D-6D4C-0217-8D69-B7F3BA15C05C}"/>
                </a:ext>
              </a:extLst>
            </p:cNvPr>
            <p:cNvSpPr/>
            <p:nvPr/>
          </p:nvSpPr>
          <p:spPr bwMode="auto">
            <a:xfrm rot="5400000">
              <a:off x="2797953" y="3648542"/>
              <a:ext cx="222250" cy="123825"/>
            </a:xfrm>
            <a:prstGeom prst="rect">
              <a:avLst/>
            </a:prstGeom>
            <a:ln>
              <a:solidFill>
                <a:srgbClr val="80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D8D782A-3BFF-3674-4563-E5A79CED195B}"/>
                </a:ext>
              </a:extLst>
            </p:cNvPr>
            <p:cNvSpPr/>
            <p:nvPr/>
          </p:nvSpPr>
          <p:spPr bwMode="auto">
            <a:xfrm rot="5400000">
              <a:off x="2678890" y="3653304"/>
              <a:ext cx="222250" cy="114300"/>
            </a:xfrm>
            <a:prstGeom prst="rect">
              <a:avLst/>
            </a:prstGeom>
            <a:ln>
              <a:solidFill>
                <a:srgbClr val="80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EBD8F8A-409E-71C6-7D32-A26E1C7DFDCE}"/>
                </a:ext>
              </a:extLst>
            </p:cNvPr>
            <p:cNvSpPr/>
            <p:nvPr/>
          </p:nvSpPr>
          <p:spPr bwMode="auto">
            <a:xfrm rot="5400000">
              <a:off x="2563002" y="3653304"/>
              <a:ext cx="222250" cy="114300"/>
            </a:xfrm>
            <a:prstGeom prst="rect">
              <a:avLst/>
            </a:prstGeom>
            <a:ln>
              <a:solidFill>
                <a:srgbClr val="80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8DA673C-8167-7C04-3E24-AE1A7192320F}"/>
                </a:ext>
              </a:extLst>
            </p:cNvPr>
            <p:cNvSpPr/>
            <p:nvPr/>
          </p:nvSpPr>
          <p:spPr bwMode="auto">
            <a:xfrm rot="5400000">
              <a:off x="2448702" y="3653304"/>
              <a:ext cx="222250" cy="114300"/>
            </a:xfrm>
            <a:prstGeom prst="rect">
              <a:avLst/>
            </a:prstGeom>
            <a:ln>
              <a:solidFill>
                <a:srgbClr val="80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F210B43-0EBA-E373-0AFB-55FBCC291EE3}"/>
                </a:ext>
              </a:extLst>
            </p:cNvPr>
            <p:cNvSpPr/>
            <p:nvPr/>
          </p:nvSpPr>
          <p:spPr bwMode="auto">
            <a:xfrm rot="5400000">
              <a:off x="3031315" y="3653304"/>
              <a:ext cx="222250" cy="114300"/>
            </a:xfrm>
            <a:prstGeom prst="rect">
              <a:avLst/>
            </a:prstGeom>
            <a:ln>
              <a:solidFill>
                <a:srgbClr val="80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20FBBC2-F9EE-E46C-AB45-7ABFCC975A82}"/>
                </a:ext>
              </a:extLst>
            </p:cNvPr>
            <p:cNvSpPr/>
            <p:nvPr/>
          </p:nvSpPr>
          <p:spPr bwMode="auto">
            <a:xfrm rot="5400000">
              <a:off x="2917015" y="3653304"/>
              <a:ext cx="222250" cy="114300"/>
            </a:xfrm>
            <a:prstGeom prst="rect">
              <a:avLst/>
            </a:prstGeom>
            <a:ln>
              <a:solidFill>
                <a:srgbClr val="80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329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5EC29-A221-FF4E-A458-8C864304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L4: File 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20C85-C928-E54D-81A5-4150CC35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File name</a:t>
            </a:r>
          </a:p>
          <a:p>
            <a:pPr lvl="1"/>
            <a:r>
              <a:rPr kumimoji="1" lang="en-US" altLang="zh-CN" dirty="0"/>
              <a:t>Hide metadata of file management</a:t>
            </a:r>
          </a:p>
          <a:p>
            <a:pPr lvl="1"/>
            <a:r>
              <a:rPr kumimoji="1" lang="en-US" altLang="zh-CN" dirty="0"/>
              <a:t>Files and I/O devices</a:t>
            </a:r>
          </a:p>
          <a:p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Mapping table is saved in directory</a:t>
            </a:r>
          </a:p>
          <a:p>
            <a:pPr lvl="1"/>
            <a:r>
              <a:rPr kumimoji="1" lang="en-US" altLang="zh-CN" dirty="0"/>
              <a:t>Default context: </a:t>
            </a:r>
            <a:r>
              <a:rPr kumimoji="1" lang="en-US" altLang="zh-CN" b="1" dirty="0">
                <a:solidFill>
                  <a:srgbClr val="C00000"/>
                </a:solidFill>
              </a:rPr>
              <a:t>current working directory</a:t>
            </a:r>
          </a:p>
          <a:p>
            <a:pPr marL="720000" lvl="2"/>
            <a:r>
              <a:rPr kumimoji="1" lang="en-US" altLang="zh-CN" dirty="0"/>
              <a:t>Context reference is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marL="720000" lvl="2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 </a:t>
            </a:r>
            <a:r>
              <a:rPr kumimoji="1" lang="en-US" altLang="zh-CN" b="1" dirty="0">
                <a:solidFill>
                  <a:srgbClr val="C00000"/>
                </a:solidFill>
              </a:rPr>
              <a:t>is also a file</a:t>
            </a:r>
          </a:p>
          <a:p>
            <a:pPr marL="74250" lvl="1" indent="0">
              <a:buNone/>
            </a:pPr>
            <a:r>
              <a:rPr kumimoji="1" lang="en-US" altLang="zh-CN" b="1" dirty="0"/>
              <a:t>Question</a:t>
            </a:r>
          </a:p>
          <a:p>
            <a:pPr lvl="1"/>
            <a:r>
              <a:rPr kumimoji="1" lang="en-US" altLang="zh-CN" dirty="0"/>
              <a:t>Do we need to extend it to a distributed setup? So far, so good!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F353E3-3686-714F-BFC1-32005D51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E3D5E36-0E78-B149-8523-507233D1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0827CB9-B332-7549-9A4D-53F2E1FE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421A39F-C532-F340-BAD1-609A3B6F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59C93EF-9B8B-B94B-8762-694A7DE38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C10CE13-AAF3-CF47-9100-7941C3EBF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78128D0-62A1-A94E-B4C8-4FCCEC7B6FB4}"/>
              </a:ext>
            </a:extLst>
          </p:cNvPr>
          <p:cNvSpPr txBox="1"/>
          <p:nvPr/>
        </p:nvSpPr>
        <p:spPr>
          <a:xfrm>
            <a:off x="5791200" y="1214632"/>
            <a:ext cx="3836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4E82FD2A-FE76-2A4D-A181-FEA9EEF9E463}"/>
              </a:ext>
            </a:extLst>
          </p:cNvPr>
          <p:cNvGraphicFramePr>
            <a:graphicFrameLocks noGrp="1"/>
          </p:cNvGraphicFramePr>
          <p:nvPr/>
        </p:nvGraphicFramePr>
        <p:xfrm>
          <a:off x="5987848" y="2905863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10D29B69-9A69-0344-908D-F9173D642F22}"/>
              </a:ext>
            </a:extLst>
          </p:cNvPr>
          <p:cNvSpPr/>
          <p:nvPr/>
        </p:nvSpPr>
        <p:spPr>
          <a:xfrm>
            <a:off x="6156176" y="2602498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47432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56DCA854-697B-C72E-637D-958916590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71" y="1475107"/>
            <a:ext cx="558753" cy="54757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910B855-D293-B609-A3E7-B7F9C9099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the distributed file layers so far together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EDED3E-0D4B-6796-3727-6CDED7B8A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812870"/>
          </a:xfrm>
        </p:spPr>
        <p:txBody>
          <a:bodyPr/>
          <a:lstStyle/>
          <a:p>
            <a:r>
              <a:rPr kumimoji="1" lang="en-US" altLang="zh-CN" dirty="0"/>
              <a:t>Example: lookup (simplified)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A6AB57-76D9-8F17-D0AA-2DAD120DE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7184AE2C-453F-912A-818D-E76B8BD23728}"/>
              </a:ext>
            </a:extLst>
          </p:cNvPr>
          <p:cNvSpPr/>
          <p:nvPr/>
        </p:nvSpPr>
        <p:spPr>
          <a:xfrm>
            <a:off x="457200" y="2698813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9865A74-541C-64D4-ABCC-AA97A40EA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71" y="4647785"/>
            <a:ext cx="706658" cy="70665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E3BDF54-834D-B88F-7B94-C7C7ECF83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40" y="3703636"/>
            <a:ext cx="706658" cy="70665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8CAECD-0D9B-0D07-753B-0F989F257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24" y="3444691"/>
            <a:ext cx="1368152" cy="4856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917D280-509E-4CED-E9C8-394E39E51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24" y="4399153"/>
            <a:ext cx="1368152" cy="485694"/>
          </a:xfrm>
          <a:prstGeom prst="rect">
            <a:avLst/>
          </a:prstGeom>
        </p:spPr>
      </p:pic>
      <p:sp>
        <p:nvSpPr>
          <p:cNvPr id="10" name="Rectangle 30">
            <a:extLst>
              <a:ext uri="{FF2B5EF4-FFF2-40B4-BE49-F238E27FC236}">
                <a16:creationId xmlns:a16="http://schemas.microsoft.com/office/drawing/2014/main" id="{CE3DE511-FD09-8EF0-09CF-40FC2D81C997}"/>
              </a:ext>
            </a:extLst>
          </p:cNvPr>
          <p:cNvSpPr/>
          <p:nvPr/>
        </p:nvSpPr>
        <p:spPr>
          <a:xfrm>
            <a:off x="85798" y="2029064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metadata: free blocks + </a:t>
            </a:r>
            <a:r>
              <a:rPr lang="en-US" altLang="zh-CN" sz="1500" b="1" dirty="0" err="1">
                <a:latin typeface="Eras Medium ITC" pitchFamily="34" charset="0"/>
              </a:rPr>
              <a:t>inode</a:t>
            </a:r>
            <a:r>
              <a:rPr lang="en-US" altLang="zh-CN" sz="1500" b="1" dirty="0">
                <a:latin typeface="Eras Medium ITC" pitchFamily="34" charset="0"/>
              </a:rPr>
              <a:t> table</a:t>
            </a: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CB9230C8-10F7-59AA-3816-9ABD4FE426FC}"/>
              </a:ext>
            </a:extLst>
          </p:cNvPr>
          <p:cNvSpPr/>
          <p:nvPr/>
        </p:nvSpPr>
        <p:spPr>
          <a:xfrm>
            <a:off x="154860" y="2500313"/>
            <a:ext cx="302340" cy="357187"/>
          </a:xfrm>
          <a:custGeom>
            <a:avLst/>
            <a:gdLst>
              <a:gd name="connsiteX0" fmla="*/ 302340 w 302340"/>
              <a:gd name="connsiteY0" fmla="*/ 357187 h 357187"/>
              <a:gd name="connsiteX1" fmla="*/ 2303 w 302340"/>
              <a:gd name="connsiteY1" fmla="*/ 257175 h 357187"/>
              <a:gd name="connsiteX2" fmla="*/ 188040 w 302340"/>
              <a:gd name="connsiteY2" fmla="*/ 0 h 357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340" h="357187">
                <a:moveTo>
                  <a:pt x="302340" y="357187"/>
                </a:moveTo>
                <a:cubicBezTo>
                  <a:pt x="161846" y="336946"/>
                  <a:pt x="21353" y="316706"/>
                  <a:pt x="2303" y="257175"/>
                </a:cubicBezTo>
                <a:cubicBezTo>
                  <a:pt x="-16747" y="197644"/>
                  <a:pt x="85646" y="98822"/>
                  <a:pt x="188040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38DDE7DB-1E36-4D63-1C6E-C872164D47F2}"/>
              </a:ext>
            </a:extLst>
          </p:cNvPr>
          <p:cNvCxnSpPr>
            <a:cxnSpLocks/>
          </p:cNvCxnSpPr>
          <p:nvPr/>
        </p:nvCxnSpPr>
        <p:spPr>
          <a:xfrm>
            <a:off x="1666276" y="2933197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8B5A27BF-77C3-53C7-24BD-5ABF11FCF252}"/>
              </a:ext>
            </a:extLst>
          </p:cNvPr>
          <p:cNvCxnSpPr>
            <a:cxnSpLocks/>
          </p:cNvCxnSpPr>
          <p:nvPr/>
        </p:nvCxnSpPr>
        <p:spPr>
          <a:xfrm>
            <a:off x="1666276" y="4081636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A667F7BF-A991-31D2-6C15-E75544F8953D}"/>
              </a:ext>
            </a:extLst>
          </p:cNvPr>
          <p:cNvCxnSpPr>
            <a:cxnSpLocks/>
          </p:cNvCxnSpPr>
          <p:nvPr/>
        </p:nvCxnSpPr>
        <p:spPr>
          <a:xfrm>
            <a:off x="1666276" y="5207033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C90DF68C-CBEB-F34C-24D2-81EC620998ED}"/>
              </a:ext>
            </a:extLst>
          </p:cNvPr>
          <p:cNvCxnSpPr>
            <a:cxnSpLocks/>
          </p:cNvCxnSpPr>
          <p:nvPr/>
        </p:nvCxnSpPr>
        <p:spPr>
          <a:xfrm>
            <a:off x="1666276" y="1748895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2EF1F28-1477-95AD-41A2-6962131B6536}"/>
              </a:ext>
            </a:extLst>
          </p:cNvPr>
          <p:cNvCxnSpPr/>
          <p:nvPr/>
        </p:nvCxnSpPr>
        <p:spPr>
          <a:xfrm>
            <a:off x="2771800" y="1748895"/>
            <a:ext cx="360040" cy="118430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4F618BA6-91E6-5DE3-9A7A-F3AEE5AF1DCC}"/>
              </a:ext>
            </a:extLst>
          </p:cNvPr>
          <p:cNvCxnSpPr>
            <a:cxnSpLocks/>
          </p:cNvCxnSpPr>
          <p:nvPr/>
        </p:nvCxnSpPr>
        <p:spPr>
          <a:xfrm flipV="1">
            <a:off x="3131840" y="1784759"/>
            <a:ext cx="288032" cy="1171140"/>
          </a:xfrm>
          <a:prstGeom prst="line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960993F7-47E8-45D8-0378-81C2C1143FEE}"/>
              </a:ext>
            </a:extLst>
          </p:cNvPr>
          <p:cNvSpPr txBox="1"/>
          <p:nvPr/>
        </p:nvSpPr>
        <p:spPr>
          <a:xfrm>
            <a:off x="3059868" y="2046416"/>
            <a:ext cx="284945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Filename, </a:t>
            </a:r>
          </a:p>
          <a:p>
            <a:r>
              <a:rPr kumimoji="1" lang="en-US" altLang="zh-CN" dirty="0"/>
              <a:t>directory </a:t>
            </a:r>
            <a:r>
              <a:rPr kumimoji="1" lang="en-US" altLang="zh-CN" dirty="0" err="1"/>
              <a:t>inode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B7981FF-5C26-32F4-5170-2202018004F8}"/>
              </a:ext>
            </a:extLst>
          </p:cNvPr>
          <p:cNvSpPr txBox="1"/>
          <p:nvPr/>
        </p:nvSpPr>
        <p:spPr>
          <a:xfrm>
            <a:off x="3600639" y="1546938"/>
            <a:ext cx="278733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&lt;0,12&gt;, &lt;1,64&gt;</a:t>
            </a:r>
            <a:endParaRPr lang="zh-CN" altLang="en-US" dirty="0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F709F170-BECE-C3A9-5542-928C3C480381}"/>
              </a:ext>
            </a:extLst>
          </p:cNvPr>
          <p:cNvCxnSpPr>
            <a:cxnSpLocks/>
          </p:cNvCxnSpPr>
          <p:nvPr/>
        </p:nvCxnSpPr>
        <p:spPr>
          <a:xfrm>
            <a:off x="5765252" y="1786971"/>
            <a:ext cx="408747" cy="238459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2DF7CB01-FEEA-A046-46EB-67D0F1C2FE4E}"/>
              </a:ext>
            </a:extLst>
          </p:cNvPr>
          <p:cNvCxnSpPr>
            <a:cxnSpLocks/>
          </p:cNvCxnSpPr>
          <p:nvPr/>
        </p:nvCxnSpPr>
        <p:spPr>
          <a:xfrm flipV="1">
            <a:off x="6173999" y="1784759"/>
            <a:ext cx="560647" cy="2353246"/>
          </a:xfrm>
          <a:prstGeom prst="line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5C2D5F27-B47A-A7D0-95F1-DF93DE3DC86F}"/>
              </a:ext>
            </a:extLst>
          </p:cNvPr>
          <p:cNvSpPr txBox="1"/>
          <p:nvPr/>
        </p:nvSpPr>
        <p:spPr>
          <a:xfrm>
            <a:off x="5364088" y="2104447"/>
            <a:ext cx="9687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&lt;0,12&gt;</a:t>
            </a:r>
            <a:endParaRPr lang="zh-CN" altLang="en-US" dirty="0"/>
          </a:p>
        </p:txBody>
      </p: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FEC59FC4-C1E3-C05D-A77C-CCEE3B9AAD9A}"/>
              </a:ext>
            </a:extLst>
          </p:cNvPr>
          <p:cNvCxnSpPr>
            <a:cxnSpLocks/>
          </p:cNvCxnSpPr>
          <p:nvPr/>
        </p:nvCxnSpPr>
        <p:spPr>
          <a:xfrm>
            <a:off x="6920175" y="1789810"/>
            <a:ext cx="305213" cy="338650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4007CC91-947C-3BC9-2667-E095CC20A49E}"/>
              </a:ext>
            </a:extLst>
          </p:cNvPr>
          <p:cNvCxnSpPr>
            <a:cxnSpLocks/>
          </p:cNvCxnSpPr>
          <p:nvPr/>
        </p:nvCxnSpPr>
        <p:spPr>
          <a:xfrm flipV="1">
            <a:off x="7225388" y="1787598"/>
            <a:ext cx="664181" cy="3388714"/>
          </a:xfrm>
          <a:prstGeom prst="line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3720A66B-9C60-AD00-3500-335D01FCF15E}"/>
              </a:ext>
            </a:extLst>
          </p:cNvPr>
          <p:cNvSpPr txBox="1"/>
          <p:nvPr/>
        </p:nvSpPr>
        <p:spPr>
          <a:xfrm>
            <a:off x="6332884" y="4228091"/>
            <a:ext cx="9687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&lt;1,64&gt;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F1641AFB-40CB-30F0-978F-B4313AA2C264}"/>
              </a:ext>
            </a:extLst>
          </p:cNvPr>
          <p:cNvSpPr/>
          <p:nvPr/>
        </p:nvSpPr>
        <p:spPr>
          <a:xfrm>
            <a:off x="8053018" y="1632405"/>
            <a:ext cx="586408" cy="237821"/>
          </a:xfrm>
          <a:prstGeom prst="rect">
            <a:avLst/>
          </a:prstGeom>
          <a:solidFill>
            <a:srgbClr val="E2EAF7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930E804-F8B1-FB04-FAB6-E07C955DE37F}"/>
              </a:ext>
            </a:extLst>
          </p:cNvPr>
          <p:cNvSpPr txBox="1"/>
          <p:nvPr/>
        </p:nvSpPr>
        <p:spPr>
          <a:xfrm>
            <a:off x="7115529" y="1181328"/>
            <a:ext cx="21336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Local lookup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B610D3F-8A99-6590-82C0-6BC7C9F3C745}"/>
              </a:ext>
            </a:extLst>
          </p:cNvPr>
          <p:cNvSpPr txBox="1"/>
          <p:nvPr/>
        </p:nvSpPr>
        <p:spPr>
          <a:xfrm>
            <a:off x="5388557" y="1799556"/>
            <a:ext cx="9193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Read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23C2FE7-DA82-DF5D-262E-CA5FFA3A8473}"/>
              </a:ext>
            </a:extLst>
          </p:cNvPr>
          <p:cNvSpPr txBox="1"/>
          <p:nvPr/>
        </p:nvSpPr>
        <p:spPr>
          <a:xfrm>
            <a:off x="6676959" y="3622985"/>
            <a:ext cx="92993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Read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8707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56DCA854-697B-C72E-637D-958916590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71" y="1475107"/>
            <a:ext cx="558753" cy="54757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910B855-D293-B609-A3E7-B7F9C9099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the distributed file layers so far together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EDED3E-0D4B-6796-3727-6CDED7B8A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812870"/>
          </a:xfrm>
        </p:spPr>
        <p:txBody>
          <a:bodyPr/>
          <a:lstStyle/>
          <a:p>
            <a:r>
              <a:rPr kumimoji="1" lang="en-US" altLang="zh-CN" dirty="0"/>
              <a:t>Example: write (simplified, assuming no blocks 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A6AB57-76D9-8F17-D0AA-2DAD120DE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7184AE2C-453F-912A-818D-E76B8BD23728}"/>
              </a:ext>
            </a:extLst>
          </p:cNvPr>
          <p:cNvSpPr/>
          <p:nvPr/>
        </p:nvSpPr>
        <p:spPr>
          <a:xfrm>
            <a:off x="457200" y="2698813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9865A74-541C-64D4-ABCC-AA97A40EA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71" y="4647785"/>
            <a:ext cx="706658" cy="70665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E3BDF54-834D-B88F-7B94-C7C7ECF83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40" y="3703636"/>
            <a:ext cx="706658" cy="70665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8CAECD-0D9B-0D07-753B-0F989F257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24" y="3444691"/>
            <a:ext cx="1368152" cy="4856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917D280-509E-4CED-E9C8-394E39E51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24" y="4399153"/>
            <a:ext cx="1368152" cy="485694"/>
          </a:xfrm>
          <a:prstGeom prst="rect">
            <a:avLst/>
          </a:prstGeom>
        </p:spPr>
      </p:pic>
      <p:sp>
        <p:nvSpPr>
          <p:cNvPr id="10" name="Rectangle 30">
            <a:extLst>
              <a:ext uri="{FF2B5EF4-FFF2-40B4-BE49-F238E27FC236}">
                <a16:creationId xmlns:a16="http://schemas.microsoft.com/office/drawing/2014/main" id="{CE3DE511-FD09-8EF0-09CF-40FC2D81C997}"/>
              </a:ext>
            </a:extLst>
          </p:cNvPr>
          <p:cNvSpPr/>
          <p:nvPr/>
        </p:nvSpPr>
        <p:spPr>
          <a:xfrm>
            <a:off x="85798" y="2029064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metadata: free blocks + </a:t>
            </a:r>
            <a:r>
              <a:rPr lang="en-US" altLang="zh-CN" sz="1500" b="1" dirty="0" err="1">
                <a:latin typeface="Eras Medium ITC" pitchFamily="34" charset="0"/>
              </a:rPr>
              <a:t>inode</a:t>
            </a:r>
            <a:r>
              <a:rPr lang="en-US" altLang="zh-CN" sz="1500" b="1" dirty="0">
                <a:latin typeface="Eras Medium ITC" pitchFamily="34" charset="0"/>
              </a:rPr>
              <a:t> table</a:t>
            </a: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CB9230C8-10F7-59AA-3816-9ABD4FE426FC}"/>
              </a:ext>
            </a:extLst>
          </p:cNvPr>
          <p:cNvSpPr/>
          <p:nvPr/>
        </p:nvSpPr>
        <p:spPr>
          <a:xfrm>
            <a:off x="154860" y="2500313"/>
            <a:ext cx="302340" cy="357187"/>
          </a:xfrm>
          <a:custGeom>
            <a:avLst/>
            <a:gdLst>
              <a:gd name="connsiteX0" fmla="*/ 302340 w 302340"/>
              <a:gd name="connsiteY0" fmla="*/ 357187 h 357187"/>
              <a:gd name="connsiteX1" fmla="*/ 2303 w 302340"/>
              <a:gd name="connsiteY1" fmla="*/ 257175 h 357187"/>
              <a:gd name="connsiteX2" fmla="*/ 188040 w 302340"/>
              <a:gd name="connsiteY2" fmla="*/ 0 h 357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340" h="357187">
                <a:moveTo>
                  <a:pt x="302340" y="357187"/>
                </a:moveTo>
                <a:cubicBezTo>
                  <a:pt x="161846" y="336946"/>
                  <a:pt x="21353" y="316706"/>
                  <a:pt x="2303" y="257175"/>
                </a:cubicBezTo>
                <a:cubicBezTo>
                  <a:pt x="-16747" y="197644"/>
                  <a:pt x="85646" y="98822"/>
                  <a:pt x="188040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38DDE7DB-1E36-4D63-1C6E-C872164D47F2}"/>
              </a:ext>
            </a:extLst>
          </p:cNvPr>
          <p:cNvCxnSpPr>
            <a:cxnSpLocks/>
          </p:cNvCxnSpPr>
          <p:nvPr/>
        </p:nvCxnSpPr>
        <p:spPr>
          <a:xfrm>
            <a:off x="1666276" y="2933197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8B5A27BF-77C3-53C7-24BD-5ABF11FCF252}"/>
              </a:ext>
            </a:extLst>
          </p:cNvPr>
          <p:cNvCxnSpPr>
            <a:cxnSpLocks/>
          </p:cNvCxnSpPr>
          <p:nvPr/>
        </p:nvCxnSpPr>
        <p:spPr>
          <a:xfrm>
            <a:off x="1666276" y="4081636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A667F7BF-A991-31D2-6C15-E75544F8953D}"/>
              </a:ext>
            </a:extLst>
          </p:cNvPr>
          <p:cNvCxnSpPr>
            <a:cxnSpLocks/>
          </p:cNvCxnSpPr>
          <p:nvPr/>
        </p:nvCxnSpPr>
        <p:spPr>
          <a:xfrm>
            <a:off x="1666276" y="5207033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C90DF68C-CBEB-F34C-24D2-81EC620998ED}"/>
              </a:ext>
            </a:extLst>
          </p:cNvPr>
          <p:cNvCxnSpPr>
            <a:cxnSpLocks/>
          </p:cNvCxnSpPr>
          <p:nvPr/>
        </p:nvCxnSpPr>
        <p:spPr>
          <a:xfrm>
            <a:off x="1666276" y="1748895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2EF1F28-1477-95AD-41A2-6962131B6536}"/>
              </a:ext>
            </a:extLst>
          </p:cNvPr>
          <p:cNvCxnSpPr/>
          <p:nvPr/>
        </p:nvCxnSpPr>
        <p:spPr>
          <a:xfrm>
            <a:off x="2771800" y="1748895"/>
            <a:ext cx="360040" cy="118430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4F618BA6-91E6-5DE3-9A7A-F3AEE5AF1DCC}"/>
              </a:ext>
            </a:extLst>
          </p:cNvPr>
          <p:cNvCxnSpPr>
            <a:cxnSpLocks/>
          </p:cNvCxnSpPr>
          <p:nvPr/>
        </p:nvCxnSpPr>
        <p:spPr>
          <a:xfrm flipV="1">
            <a:off x="3131840" y="1784759"/>
            <a:ext cx="288032" cy="1171140"/>
          </a:xfrm>
          <a:prstGeom prst="line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960993F7-47E8-45D8-0378-81C2C1143FEE}"/>
              </a:ext>
            </a:extLst>
          </p:cNvPr>
          <p:cNvSpPr txBox="1"/>
          <p:nvPr/>
        </p:nvSpPr>
        <p:spPr>
          <a:xfrm>
            <a:off x="3059869" y="2046416"/>
            <a:ext cx="22146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/>
              <a:t>Inode</a:t>
            </a:r>
            <a:r>
              <a:rPr kumimoji="1" lang="en-US" altLang="zh-CN" dirty="0"/>
              <a:t>, offset, size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B7981FF-5C26-32F4-5170-2202018004F8}"/>
              </a:ext>
            </a:extLst>
          </p:cNvPr>
          <p:cNvSpPr txBox="1"/>
          <p:nvPr/>
        </p:nvSpPr>
        <p:spPr>
          <a:xfrm>
            <a:off x="3600639" y="1546938"/>
            <a:ext cx="278733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&lt;0,12&gt;, &lt;1,64&gt;</a:t>
            </a:r>
            <a:endParaRPr lang="zh-CN" altLang="en-US" dirty="0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F709F170-BECE-C3A9-5542-928C3C480381}"/>
              </a:ext>
            </a:extLst>
          </p:cNvPr>
          <p:cNvCxnSpPr>
            <a:cxnSpLocks/>
          </p:cNvCxnSpPr>
          <p:nvPr/>
        </p:nvCxnSpPr>
        <p:spPr>
          <a:xfrm>
            <a:off x="5765252" y="1786971"/>
            <a:ext cx="408747" cy="2384594"/>
          </a:xfrm>
          <a:prstGeom prst="line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5C2D5F27-B47A-A7D0-95F1-DF93DE3DC86F}"/>
              </a:ext>
            </a:extLst>
          </p:cNvPr>
          <p:cNvSpPr txBox="1"/>
          <p:nvPr/>
        </p:nvSpPr>
        <p:spPr>
          <a:xfrm>
            <a:off x="5346482" y="2377099"/>
            <a:ext cx="96879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</a:t>
            </a:r>
          </a:p>
          <a:p>
            <a:r>
              <a:rPr kumimoji="1" lang="en-US" altLang="zh-CN" dirty="0"/>
              <a:t>&lt;0,12&gt;</a:t>
            </a:r>
            <a:endParaRPr lang="zh-CN" altLang="en-US" dirty="0"/>
          </a:p>
        </p:txBody>
      </p: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FEC59FC4-C1E3-C05D-A77C-CCEE3B9AAD9A}"/>
              </a:ext>
            </a:extLst>
          </p:cNvPr>
          <p:cNvCxnSpPr>
            <a:cxnSpLocks/>
          </p:cNvCxnSpPr>
          <p:nvPr/>
        </p:nvCxnSpPr>
        <p:spPr>
          <a:xfrm>
            <a:off x="6635756" y="1836390"/>
            <a:ext cx="589632" cy="3339922"/>
          </a:xfrm>
          <a:prstGeom prst="line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3720A66B-9C60-AD00-3500-335D01FCF15E}"/>
              </a:ext>
            </a:extLst>
          </p:cNvPr>
          <p:cNvSpPr txBox="1"/>
          <p:nvPr/>
        </p:nvSpPr>
        <p:spPr>
          <a:xfrm>
            <a:off x="6651204" y="3212986"/>
            <a:ext cx="96879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</a:t>
            </a:r>
          </a:p>
          <a:p>
            <a:r>
              <a:rPr kumimoji="1" lang="en-US" altLang="zh-CN" dirty="0"/>
              <a:t>&lt;1,64&gt;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27226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BB91C9-AB83-C24F-A4C5-5754B515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/>
              <a:t>L5: Path Name Layer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9FA855-06F4-D04F-86F7-615DEBE24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Hierarchy of directories and files</a:t>
            </a:r>
          </a:p>
          <a:p>
            <a:pPr lvl="1"/>
            <a:r>
              <a:rPr kumimoji="1" lang="en-US" altLang="zh-CN" dirty="0"/>
              <a:t>Structured naming: E.g. "projects/paper"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lang="en-US" altLang="zh-CN" dirty="0">
                <a:ea typeface="等线" panose="02010600030101010101" pitchFamily="2" charset="-122"/>
              </a:rPr>
              <a:t>Context: </a:t>
            </a:r>
            <a:r>
              <a:rPr lang="en-US" altLang="zh-CN" b="0" dirty="0">
                <a:ea typeface="等线" panose="02010600030101010101" pitchFamily="2" charset="-122"/>
              </a:rPr>
              <a:t>the working directory</a:t>
            </a:r>
            <a:r>
              <a:rPr lang="zh-CN" altLang="en-US" b="0" dirty="0">
                <a:ea typeface="等线" panose="02010600030101010101" pitchFamily="2" charset="-122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endParaRPr lang="en-US" altLang="zh-CN" b="0" dirty="0">
              <a:ea typeface="等线" panose="02010600030101010101" pitchFamily="2" charset="-122"/>
            </a:endParaRPr>
          </a:p>
          <a:p>
            <a:r>
              <a:rPr kumimoji="1" lang="en-US" altLang="zh-CN" dirty="0"/>
              <a:t>If we have the lookup, then we can also do the path lookup </a:t>
            </a:r>
            <a:r>
              <a:rPr kumimoji="1" lang="en-US" altLang="zh-CN" dirty="0">
                <a:sym typeface="Wingdings" pitchFamily="2" charset="2"/>
              </a:rPr>
              <a:t>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3FFD04-33EB-234E-88D0-526237AE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440E13D-7EC5-8F48-BA63-1C0336364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A9C8BB2-9DF7-AC48-A668-E379DF278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1238B84-8944-F74C-B82F-5421E0CA2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72E01001-045F-0C4D-A073-ECCDA2279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23EC884B-20B9-2042-8C8F-154080892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81CC25FE-3549-184E-959B-5809669FF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A79C7A-5E76-C147-AD56-A098F0EDA5E9}"/>
              </a:ext>
            </a:extLst>
          </p:cNvPr>
          <p:cNvSpPr txBox="1"/>
          <p:nvPr/>
        </p:nvSpPr>
        <p:spPr>
          <a:xfrm>
            <a:off x="251520" y="2262175"/>
            <a:ext cx="9313701" cy="1943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  if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PLAIN_NAME(path)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NAME_TO_INODE_NUMBER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b="1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path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REST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311220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251654-8552-D1E8-DE8B-68224E009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Issues of our naïve design so far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77507F-6608-4ECF-9D57-FA518C8F0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E.g., path lookup is slow due to multiple RTTs </a:t>
            </a:r>
          </a:p>
          <a:p>
            <a:pPr lvl="1"/>
            <a:r>
              <a:rPr kumimoji="1" lang="en-US" altLang="zh-CN" dirty="0"/>
              <a:t>Though we can use cache, like we have done in NFS </a:t>
            </a:r>
            <a:r>
              <a:rPr kumimoji="1" lang="en-US" altLang="zh-CN" dirty="0">
                <a:sym typeface="Wingdings" pitchFamily="2" charset="2"/>
              </a:rPr>
              <a:t> </a:t>
            </a:r>
          </a:p>
          <a:p>
            <a:pPr lvl="1"/>
            <a:r>
              <a:rPr kumimoji="1" lang="en-US" altLang="zh-CN" dirty="0"/>
              <a:t>But, what about data in a file? If the read is large, it uses many blocks, so many servers needed to be communicated </a:t>
            </a:r>
          </a:p>
          <a:p>
            <a:r>
              <a:rPr kumimoji="1" lang="en-US" altLang="zh-CN" dirty="0"/>
              <a:t>Reliability </a:t>
            </a:r>
          </a:p>
          <a:p>
            <a:pPr lvl="1"/>
            <a:r>
              <a:rPr kumimoji="1" lang="en-US" altLang="zh-CN" dirty="0"/>
              <a:t>E.g., what if the master fails? </a:t>
            </a:r>
          </a:p>
          <a:p>
            <a:pPr lvl="1"/>
            <a:r>
              <a:rPr kumimoji="1" lang="en-US" altLang="zh-CN" dirty="0"/>
              <a:t>E.g., what if some servers that store the blocks fail? </a:t>
            </a:r>
          </a:p>
          <a:p>
            <a:r>
              <a:rPr kumimoji="1" lang="en-US" altLang="zh-CN" dirty="0"/>
              <a:t>Correctness </a:t>
            </a:r>
          </a:p>
          <a:p>
            <a:pPr lvl="1"/>
            <a:r>
              <a:rPr kumimoji="1" lang="en-US" altLang="zh-CN" dirty="0"/>
              <a:t>If a failure happens, the overall system states will be corrupted!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360760-2852-8795-2860-3B7E64BE4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7332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6B3D76-F38F-9606-3F81-BCC08A93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Correctness broken under failure: example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E7086C-7559-B294-A12B-76782B7B1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3EF4AD-6960-CB92-88ED-417B946C4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71" y="1475107"/>
            <a:ext cx="558753" cy="547577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9ECA391-F890-05F1-10E6-05D412E3AC59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812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Example: write (simplified, assuming no blocks allocation) </a:t>
            </a:r>
            <a:endParaRPr kumimoji="1" lang="zh-CN" alt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DC7CA16-FFF6-EBD3-7503-6DD8B098DD3D}"/>
              </a:ext>
            </a:extLst>
          </p:cNvPr>
          <p:cNvSpPr/>
          <p:nvPr/>
        </p:nvSpPr>
        <p:spPr>
          <a:xfrm>
            <a:off x="457200" y="2698813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8A0EEC6-481B-15F9-B97B-4C7C47CF6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71" y="4647785"/>
            <a:ext cx="706658" cy="70665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81EF8C9-7890-FA5B-0ED4-D30EFA98D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40" y="3703636"/>
            <a:ext cx="706658" cy="70665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E3D30FE-940E-61DD-CFBC-29FE7EEC4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24" y="3444691"/>
            <a:ext cx="1368152" cy="48569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E373BC6-44F2-BAA7-9358-E35F20462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24" y="4399153"/>
            <a:ext cx="1368152" cy="485694"/>
          </a:xfrm>
          <a:prstGeom prst="rect">
            <a:avLst/>
          </a:prstGeom>
        </p:spPr>
      </p:pic>
      <p:sp>
        <p:nvSpPr>
          <p:cNvPr id="12" name="Rectangle 30">
            <a:extLst>
              <a:ext uri="{FF2B5EF4-FFF2-40B4-BE49-F238E27FC236}">
                <a16:creationId xmlns:a16="http://schemas.microsoft.com/office/drawing/2014/main" id="{C180D30E-2F62-F8B6-495F-0CB8514050CC}"/>
              </a:ext>
            </a:extLst>
          </p:cNvPr>
          <p:cNvSpPr/>
          <p:nvPr/>
        </p:nvSpPr>
        <p:spPr>
          <a:xfrm>
            <a:off x="85798" y="2029064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metadata: free blocks + </a:t>
            </a:r>
            <a:r>
              <a:rPr lang="en-US" altLang="zh-CN" sz="1500" b="1" dirty="0" err="1">
                <a:latin typeface="Eras Medium ITC" pitchFamily="34" charset="0"/>
              </a:rPr>
              <a:t>inode</a:t>
            </a:r>
            <a:r>
              <a:rPr lang="en-US" altLang="zh-CN" sz="1500" b="1" dirty="0">
                <a:latin typeface="Eras Medium ITC" pitchFamily="34" charset="0"/>
              </a:rPr>
              <a:t> table</a:t>
            </a:r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225A9076-83F5-8CE0-09F0-E6491F1C88BC}"/>
              </a:ext>
            </a:extLst>
          </p:cNvPr>
          <p:cNvSpPr/>
          <p:nvPr/>
        </p:nvSpPr>
        <p:spPr>
          <a:xfrm>
            <a:off x="154860" y="2500313"/>
            <a:ext cx="302340" cy="357187"/>
          </a:xfrm>
          <a:custGeom>
            <a:avLst/>
            <a:gdLst>
              <a:gd name="connsiteX0" fmla="*/ 302340 w 302340"/>
              <a:gd name="connsiteY0" fmla="*/ 357187 h 357187"/>
              <a:gd name="connsiteX1" fmla="*/ 2303 w 302340"/>
              <a:gd name="connsiteY1" fmla="*/ 257175 h 357187"/>
              <a:gd name="connsiteX2" fmla="*/ 188040 w 302340"/>
              <a:gd name="connsiteY2" fmla="*/ 0 h 357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340" h="357187">
                <a:moveTo>
                  <a:pt x="302340" y="357187"/>
                </a:moveTo>
                <a:cubicBezTo>
                  <a:pt x="161846" y="336946"/>
                  <a:pt x="21353" y="316706"/>
                  <a:pt x="2303" y="257175"/>
                </a:cubicBezTo>
                <a:cubicBezTo>
                  <a:pt x="-16747" y="197644"/>
                  <a:pt x="85646" y="98822"/>
                  <a:pt x="188040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EBE4A95D-5D7B-B943-887B-CCDF71E82F6B}"/>
              </a:ext>
            </a:extLst>
          </p:cNvPr>
          <p:cNvCxnSpPr>
            <a:cxnSpLocks/>
          </p:cNvCxnSpPr>
          <p:nvPr/>
        </p:nvCxnSpPr>
        <p:spPr>
          <a:xfrm>
            <a:off x="1666276" y="2933197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DAB1B9BC-D99A-210B-7529-829C7D8B9E9E}"/>
              </a:ext>
            </a:extLst>
          </p:cNvPr>
          <p:cNvCxnSpPr>
            <a:cxnSpLocks/>
          </p:cNvCxnSpPr>
          <p:nvPr/>
        </p:nvCxnSpPr>
        <p:spPr>
          <a:xfrm>
            <a:off x="1666276" y="4081636"/>
            <a:ext cx="510509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C7311876-7C21-D1BC-3E6A-DC281D4BCE9D}"/>
              </a:ext>
            </a:extLst>
          </p:cNvPr>
          <p:cNvCxnSpPr>
            <a:cxnSpLocks/>
          </p:cNvCxnSpPr>
          <p:nvPr/>
        </p:nvCxnSpPr>
        <p:spPr>
          <a:xfrm>
            <a:off x="1666276" y="5207033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6696609D-9B56-F06A-1EA9-5E7ACB3DFE2D}"/>
              </a:ext>
            </a:extLst>
          </p:cNvPr>
          <p:cNvCxnSpPr>
            <a:cxnSpLocks/>
          </p:cNvCxnSpPr>
          <p:nvPr/>
        </p:nvCxnSpPr>
        <p:spPr>
          <a:xfrm>
            <a:off x="1666276" y="1748895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4F74738B-DB77-E0BF-03D1-6B18500D3BCB}"/>
              </a:ext>
            </a:extLst>
          </p:cNvPr>
          <p:cNvCxnSpPr/>
          <p:nvPr/>
        </p:nvCxnSpPr>
        <p:spPr>
          <a:xfrm>
            <a:off x="2771800" y="1748895"/>
            <a:ext cx="360040" cy="118430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04A88217-8D4F-2B3B-BBB5-ED040F6C9C21}"/>
              </a:ext>
            </a:extLst>
          </p:cNvPr>
          <p:cNvCxnSpPr>
            <a:cxnSpLocks/>
          </p:cNvCxnSpPr>
          <p:nvPr/>
        </p:nvCxnSpPr>
        <p:spPr>
          <a:xfrm flipV="1">
            <a:off x="3131840" y="1784759"/>
            <a:ext cx="288032" cy="1171140"/>
          </a:xfrm>
          <a:prstGeom prst="line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A0D4DDF2-3038-DFF6-6E3F-55B8D1CB2A14}"/>
              </a:ext>
            </a:extLst>
          </p:cNvPr>
          <p:cNvSpPr txBox="1"/>
          <p:nvPr/>
        </p:nvSpPr>
        <p:spPr>
          <a:xfrm>
            <a:off x="3059869" y="2046416"/>
            <a:ext cx="22146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/>
              <a:t>Inode</a:t>
            </a:r>
            <a:r>
              <a:rPr kumimoji="1" lang="en-US" altLang="zh-CN" dirty="0"/>
              <a:t>, offset, size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7B21E99-23BA-D8EB-018D-265B07CCDC93}"/>
              </a:ext>
            </a:extLst>
          </p:cNvPr>
          <p:cNvSpPr txBox="1"/>
          <p:nvPr/>
        </p:nvSpPr>
        <p:spPr>
          <a:xfrm>
            <a:off x="3600639" y="1546938"/>
            <a:ext cx="278733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&lt;0,50&gt;, &lt;1,64&gt;</a:t>
            </a:r>
            <a:endParaRPr lang="zh-CN" altLang="en-US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7B09D8B-E6C8-21E6-8D32-95C18AD71251}"/>
              </a:ext>
            </a:extLst>
          </p:cNvPr>
          <p:cNvCxnSpPr>
            <a:cxnSpLocks/>
          </p:cNvCxnSpPr>
          <p:nvPr/>
        </p:nvCxnSpPr>
        <p:spPr>
          <a:xfrm>
            <a:off x="5765252" y="1786971"/>
            <a:ext cx="246908" cy="1440440"/>
          </a:xfrm>
          <a:prstGeom prst="line">
            <a:avLst/>
          </a:prstGeom>
          <a:ln w="1587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E30AC897-A875-D436-3BA7-2F7FE1059AE9}"/>
              </a:ext>
            </a:extLst>
          </p:cNvPr>
          <p:cNvSpPr txBox="1"/>
          <p:nvPr/>
        </p:nvSpPr>
        <p:spPr>
          <a:xfrm>
            <a:off x="5346482" y="2377099"/>
            <a:ext cx="96879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</a:t>
            </a:r>
          </a:p>
          <a:p>
            <a:r>
              <a:rPr kumimoji="1" lang="en-US" altLang="zh-CN" dirty="0"/>
              <a:t>&lt;0,12&gt;</a:t>
            </a:r>
            <a:endParaRPr lang="zh-CN" altLang="en-US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0C89ECA5-FD0F-741C-1C98-83A25A50ABA4}"/>
              </a:ext>
            </a:extLst>
          </p:cNvPr>
          <p:cNvCxnSpPr>
            <a:cxnSpLocks/>
          </p:cNvCxnSpPr>
          <p:nvPr/>
        </p:nvCxnSpPr>
        <p:spPr>
          <a:xfrm>
            <a:off x="6635756" y="1836390"/>
            <a:ext cx="589632" cy="3339922"/>
          </a:xfrm>
          <a:prstGeom prst="line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1EDA444-E8E4-D72D-C885-4B6AF0909ABD}"/>
              </a:ext>
            </a:extLst>
          </p:cNvPr>
          <p:cNvSpPr txBox="1"/>
          <p:nvPr/>
        </p:nvSpPr>
        <p:spPr>
          <a:xfrm>
            <a:off x="6651204" y="3212986"/>
            <a:ext cx="96879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</a:t>
            </a:r>
          </a:p>
          <a:p>
            <a:r>
              <a:rPr kumimoji="1" lang="en-US" altLang="zh-CN" dirty="0"/>
              <a:t>&lt;1,64&gt;</a:t>
            </a:r>
            <a:endParaRPr lang="zh-CN" altLang="en-US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780A6107-BFED-F8B1-D196-0E0254433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3476" y="3762183"/>
            <a:ext cx="557894" cy="55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468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6B3D76-F38F-9606-3F81-BCC08A93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Correctness broken under failure: example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E7086C-7559-B294-A12B-76782B7B1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3EF4AD-6960-CB92-88ED-417B946C4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71" y="1714468"/>
            <a:ext cx="558753" cy="547577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9ECA391-F890-05F1-10E6-05D412E3AC59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812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Example: rename (simplified with only reference counters operations)</a:t>
            </a:r>
            <a:endParaRPr kumimoji="1" lang="zh-CN" alt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DC7CA16-FFF6-EBD3-7503-6DD8B098DD3D}"/>
              </a:ext>
            </a:extLst>
          </p:cNvPr>
          <p:cNvSpPr/>
          <p:nvPr/>
        </p:nvSpPr>
        <p:spPr>
          <a:xfrm>
            <a:off x="457200" y="2938174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8A0EEC6-481B-15F9-B97B-4C7C47CF6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71" y="4887146"/>
            <a:ext cx="706658" cy="70665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81EF8C9-7890-FA5B-0ED4-D30EFA98D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40" y="3942997"/>
            <a:ext cx="706658" cy="70665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E3D30FE-940E-61DD-CFBC-29FE7EEC4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24" y="3684052"/>
            <a:ext cx="1368152" cy="48569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E373BC6-44F2-BAA7-9358-E35F20462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24" y="4638514"/>
            <a:ext cx="1368152" cy="485694"/>
          </a:xfrm>
          <a:prstGeom prst="rect">
            <a:avLst/>
          </a:prstGeom>
        </p:spPr>
      </p:pic>
      <p:sp>
        <p:nvSpPr>
          <p:cNvPr id="12" name="Rectangle 30">
            <a:extLst>
              <a:ext uri="{FF2B5EF4-FFF2-40B4-BE49-F238E27FC236}">
                <a16:creationId xmlns:a16="http://schemas.microsoft.com/office/drawing/2014/main" id="{C180D30E-2F62-F8B6-495F-0CB8514050CC}"/>
              </a:ext>
            </a:extLst>
          </p:cNvPr>
          <p:cNvSpPr/>
          <p:nvPr/>
        </p:nvSpPr>
        <p:spPr>
          <a:xfrm>
            <a:off x="85798" y="2268425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metadata: free blocks + </a:t>
            </a:r>
            <a:r>
              <a:rPr lang="en-US" altLang="zh-CN" sz="1500" b="1" dirty="0" err="1">
                <a:latin typeface="Eras Medium ITC" pitchFamily="34" charset="0"/>
              </a:rPr>
              <a:t>inode</a:t>
            </a:r>
            <a:r>
              <a:rPr lang="en-US" altLang="zh-CN" sz="1500" b="1" dirty="0">
                <a:latin typeface="Eras Medium ITC" pitchFamily="34" charset="0"/>
              </a:rPr>
              <a:t> table</a:t>
            </a:r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225A9076-83F5-8CE0-09F0-E6491F1C88BC}"/>
              </a:ext>
            </a:extLst>
          </p:cNvPr>
          <p:cNvSpPr/>
          <p:nvPr/>
        </p:nvSpPr>
        <p:spPr>
          <a:xfrm>
            <a:off x="154860" y="2739674"/>
            <a:ext cx="302340" cy="357187"/>
          </a:xfrm>
          <a:custGeom>
            <a:avLst/>
            <a:gdLst>
              <a:gd name="connsiteX0" fmla="*/ 302340 w 302340"/>
              <a:gd name="connsiteY0" fmla="*/ 357187 h 357187"/>
              <a:gd name="connsiteX1" fmla="*/ 2303 w 302340"/>
              <a:gd name="connsiteY1" fmla="*/ 257175 h 357187"/>
              <a:gd name="connsiteX2" fmla="*/ 188040 w 302340"/>
              <a:gd name="connsiteY2" fmla="*/ 0 h 357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340" h="357187">
                <a:moveTo>
                  <a:pt x="302340" y="357187"/>
                </a:moveTo>
                <a:cubicBezTo>
                  <a:pt x="161846" y="336946"/>
                  <a:pt x="21353" y="316706"/>
                  <a:pt x="2303" y="257175"/>
                </a:cubicBezTo>
                <a:cubicBezTo>
                  <a:pt x="-16747" y="197644"/>
                  <a:pt x="85646" y="98822"/>
                  <a:pt x="188040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EBE4A95D-5D7B-B943-887B-CCDF71E82F6B}"/>
              </a:ext>
            </a:extLst>
          </p:cNvPr>
          <p:cNvCxnSpPr>
            <a:cxnSpLocks/>
          </p:cNvCxnSpPr>
          <p:nvPr/>
        </p:nvCxnSpPr>
        <p:spPr>
          <a:xfrm>
            <a:off x="1666276" y="3172558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DAB1B9BC-D99A-210B-7529-829C7D8B9E9E}"/>
              </a:ext>
            </a:extLst>
          </p:cNvPr>
          <p:cNvCxnSpPr>
            <a:cxnSpLocks/>
            <a:endCxn id="27" idx="3"/>
          </p:cNvCxnSpPr>
          <p:nvPr/>
        </p:nvCxnSpPr>
        <p:spPr>
          <a:xfrm>
            <a:off x="1666276" y="4320997"/>
            <a:ext cx="335229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C7311876-7C21-D1BC-3E6A-DC281D4BCE9D}"/>
              </a:ext>
            </a:extLst>
          </p:cNvPr>
          <p:cNvCxnSpPr>
            <a:cxnSpLocks/>
          </p:cNvCxnSpPr>
          <p:nvPr/>
        </p:nvCxnSpPr>
        <p:spPr>
          <a:xfrm>
            <a:off x="1666276" y="5446394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6696609D-9B56-F06A-1EA9-5E7ACB3DFE2D}"/>
              </a:ext>
            </a:extLst>
          </p:cNvPr>
          <p:cNvCxnSpPr>
            <a:cxnSpLocks/>
          </p:cNvCxnSpPr>
          <p:nvPr/>
        </p:nvCxnSpPr>
        <p:spPr>
          <a:xfrm>
            <a:off x="1666276" y="1988256"/>
            <a:ext cx="686616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67B09D8B-E6C8-21E6-8D32-95C18AD71251}"/>
              </a:ext>
            </a:extLst>
          </p:cNvPr>
          <p:cNvCxnSpPr>
            <a:cxnSpLocks/>
          </p:cNvCxnSpPr>
          <p:nvPr/>
        </p:nvCxnSpPr>
        <p:spPr>
          <a:xfrm>
            <a:off x="3910650" y="2026332"/>
            <a:ext cx="246908" cy="1440440"/>
          </a:xfrm>
          <a:prstGeom prst="line">
            <a:avLst/>
          </a:prstGeom>
          <a:ln w="1587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E30AC897-A875-D436-3BA7-2F7FE1059AE9}"/>
              </a:ext>
            </a:extLst>
          </p:cNvPr>
          <p:cNvSpPr txBox="1"/>
          <p:nvPr/>
        </p:nvSpPr>
        <p:spPr>
          <a:xfrm>
            <a:off x="3491880" y="2616460"/>
            <a:ext cx="96879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</a:t>
            </a:r>
          </a:p>
          <a:p>
            <a:r>
              <a:rPr kumimoji="1" lang="en-US" altLang="zh-CN" dirty="0"/>
              <a:t>&lt;0,12&gt;</a:t>
            </a:r>
            <a:endParaRPr lang="zh-CN" altLang="en-US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0C89ECA5-FD0F-741C-1C98-83A25A50ABA4}"/>
              </a:ext>
            </a:extLst>
          </p:cNvPr>
          <p:cNvCxnSpPr>
            <a:cxnSpLocks/>
          </p:cNvCxnSpPr>
          <p:nvPr/>
        </p:nvCxnSpPr>
        <p:spPr>
          <a:xfrm>
            <a:off x="6156176" y="2075751"/>
            <a:ext cx="589632" cy="3339922"/>
          </a:xfrm>
          <a:prstGeom prst="line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1EDA444-E8E4-D72D-C885-4B6AF0909ABD}"/>
              </a:ext>
            </a:extLst>
          </p:cNvPr>
          <p:cNvSpPr txBox="1"/>
          <p:nvPr/>
        </p:nvSpPr>
        <p:spPr>
          <a:xfrm>
            <a:off x="6171624" y="3452347"/>
            <a:ext cx="96879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</a:t>
            </a:r>
          </a:p>
          <a:p>
            <a:r>
              <a:rPr kumimoji="1" lang="en-US" altLang="zh-CN" dirty="0"/>
              <a:t>&lt;1,64&gt;</a:t>
            </a:r>
            <a:endParaRPr lang="zh-CN" altLang="en-US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780A6107-BFED-F8B1-D196-0E0254433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0676" y="4042050"/>
            <a:ext cx="557894" cy="557894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F7F79556-8C88-3D93-D408-57CE25F5C7CB}"/>
              </a:ext>
            </a:extLst>
          </p:cNvPr>
          <p:cNvSpPr/>
          <p:nvPr/>
        </p:nvSpPr>
        <p:spPr>
          <a:xfrm>
            <a:off x="4572000" y="1825836"/>
            <a:ext cx="894855" cy="9544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Ref +=1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52516B46-4317-CF46-FC68-69DBB12F66B1}"/>
              </a:ext>
            </a:extLst>
          </p:cNvPr>
          <p:cNvCxnSpPr/>
          <p:nvPr/>
        </p:nvCxnSpPr>
        <p:spPr>
          <a:xfrm flipV="1">
            <a:off x="4157558" y="1825836"/>
            <a:ext cx="414442" cy="9138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9A648459-42AE-6457-CE76-ACFF51892452}"/>
              </a:ext>
            </a:extLst>
          </p:cNvPr>
          <p:cNvCxnSpPr>
            <a:cxnSpLocks/>
          </p:cNvCxnSpPr>
          <p:nvPr/>
        </p:nvCxnSpPr>
        <p:spPr>
          <a:xfrm flipV="1">
            <a:off x="4222304" y="2811019"/>
            <a:ext cx="368174" cy="294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16674EC7-A3C3-675A-1798-7495172DF674}"/>
              </a:ext>
            </a:extLst>
          </p:cNvPr>
          <p:cNvSpPr txBox="1"/>
          <p:nvPr/>
        </p:nvSpPr>
        <p:spPr>
          <a:xfrm>
            <a:off x="5217800" y="1641170"/>
            <a:ext cx="49810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12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54666B-1A8E-721C-6CEF-CBEFBAD3CBF4}"/>
              </a:ext>
            </a:extLst>
          </p:cNvPr>
          <p:cNvSpPr/>
          <p:nvPr/>
        </p:nvSpPr>
        <p:spPr>
          <a:xfrm>
            <a:off x="7383561" y="3642504"/>
            <a:ext cx="894855" cy="9544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Ref -=1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DACB47C-E7E3-ED46-9A92-2562151F2713}"/>
              </a:ext>
            </a:extLst>
          </p:cNvPr>
          <p:cNvSpPr txBox="1"/>
          <p:nvPr/>
        </p:nvSpPr>
        <p:spPr>
          <a:xfrm>
            <a:off x="8029361" y="3457838"/>
            <a:ext cx="49810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64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48145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70379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Failure is a subtle issue &amp; can even happens under in </a:t>
            </a:r>
            <a:r>
              <a:rPr kumimoji="0" lang="en-US" altLang="zh-CN" kern="0" dirty="0" err="1">
                <a:solidFill>
                  <a:srgbClr val="BE384B"/>
                </a:solidFill>
                <a:ea typeface="+mn-ea"/>
              </a:rPr>
              <a:t>inode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-base filesystem</a:t>
            </a:r>
          </a:p>
          <a:p>
            <a:pPr algn="ctr"/>
            <a:endParaRPr lang="en-US" altLang="zh-CN" b="0" i="1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b="0" i="1" kern="0" dirty="0">
                <a:solidFill>
                  <a:srgbClr val="BE384B"/>
                </a:solidFill>
                <a:ea typeface="+mn-ea"/>
              </a:rPr>
              <a:t>We will talk about the issues in later lectures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287570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7F24D9-1226-079C-E70F-13A1AA049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00442"/>
          </a:xfrm>
        </p:spPr>
        <p:txBody>
          <a:bodyPr/>
          <a:lstStyle/>
          <a:p>
            <a:r>
              <a:rPr kumimoji="1" lang="en-US" altLang="zh-CN" dirty="0"/>
              <a:t>We need more “weapons” to cope w/ the above issues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3A507F-07B2-3E69-6E44-72F850A48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E.g., path lookup is slow due to multiple RTTs </a:t>
            </a:r>
          </a:p>
          <a:p>
            <a:pPr lvl="1"/>
            <a:r>
              <a:rPr kumimoji="1" lang="en-US" altLang="zh-CN" dirty="0"/>
              <a:t>Though we can use cache, like we have done in NFS </a:t>
            </a:r>
            <a:r>
              <a:rPr kumimoji="1" lang="en-US" altLang="zh-CN" dirty="0">
                <a:sym typeface="Wingdings" pitchFamily="2" charset="2"/>
              </a:rPr>
              <a:t>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Reliability </a:t>
            </a:r>
            <a:r>
              <a:rPr kumimoji="1" lang="en-US" altLang="zh-CN" dirty="0">
                <a:solidFill>
                  <a:srgbClr val="C00000"/>
                </a:solidFill>
              </a:rPr>
              <a:t>=&gt; we need data replication</a:t>
            </a:r>
          </a:p>
          <a:p>
            <a:pPr lvl="1"/>
            <a:r>
              <a:rPr kumimoji="1" lang="en-US" altLang="zh-CN" dirty="0"/>
              <a:t>E.g., what if the master fails? </a:t>
            </a:r>
          </a:p>
          <a:p>
            <a:pPr lvl="1"/>
            <a:r>
              <a:rPr kumimoji="1" lang="en-US" altLang="zh-CN" dirty="0"/>
              <a:t>E.g., what if some servers that store the blocks fail?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Correctness </a:t>
            </a:r>
            <a:r>
              <a:rPr kumimoji="1" lang="en-US" altLang="zh-CN" dirty="0">
                <a:solidFill>
                  <a:srgbClr val="C00000"/>
                </a:solidFill>
              </a:rPr>
              <a:t>=&gt; we need to define what is correct &amp; how to achieve so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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If a failure happens, the overall system states will be corrupted!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217ECB-6750-1229-6851-E3B2EB81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2875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70379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Case study: GFS</a:t>
            </a:r>
          </a:p>
          <a:p>
            <a:pPr algn="ctr"/>
            <a:r>
              <a:rPr lang="en-US" altLang="zh-CN" b="0" i="1" kern="0" dirty="0">
                <a:solidFill>
                  <a:srgbClr val="BE384B"/>
                </a:solidFill>
                <a:ea typeface="+mn-ea"/>
              </a:rPr>
              <a:t>The Google File System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AE57768-C119-A443-B588-74ABBFB9422B}"/>
              </a:ext>
            </a:extLst>
          </p:cNvPr>
          <p:cNvSpPr/>
          <p:nvPr/>
        </p:nvSpPr>
        <p:spPr>
          <a:xfrm>
            <a:off x="1403648" y="521812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lvl="1" indent="-134938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TW" sz="2000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Sanjay </a:t>
            </a:r>
            <a:r>
              <a:rPr lang="en-US" altLang="zh-TW" sz="2000" dirty="0" err="1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Ghemawat</a:t>
            </a:r>
            <a:r>
              <a:rPr lang="en-US" altLang="zh-TW" sz="2000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, “The Google File System”. SOSP, </a:t>
            </a:r>
            <a:r>
              <a:rPr lang="en-US" altLang="zh-TW" sz="2000" b="1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2003</a:t>
            </a:r>
          </a:p>
        </p:txBody>
      </p:sp>
    </p:spTree>
    <p:extLst>
      <p:ext uri="{BB962C8B-B14F-4D97-AF65-F5344CB8AC3E}">
        <p14:creationId xmlns:p14="http://schemas.microsoft.com/office/powerpoint/2010/main" val="3971187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971CFE-1107-C740-8522-09FE8CF8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 </a:t>
            </a:r>
            <a:r>
              <a:rPr kumimoji="1" lang="en-US" altLang="zh-CN" b="1" dirty="0"/>
              <a:t>goals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D6DF6C-FA11-2F45-94F3-9D751F069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" altLang="zh-CN" dirty="0">
                <a:solidFill>
                  <a:srgbClr val="BE384B"/>
                </a:solidFill>
              </a:rPr>
              <a:t>Scalable</a:t>
            </a:r>
            <a:r>
              <a:rPr kumimoji="1" lang="en" altLang="zh-CN" b="0" dirty="0"/>
              <a:t> distributed file system</a:t>
            </a:r>
          </a:p>
          <a:p>
            <a:pPr lvl="1"/>
            <a:r>
              <a:rPr kumimoji="1" lang="en" altLang="zh-CN" dirty="0"/>
              <a:t>E.g., Can NFS stores a very large file? </a:t>
            </a:r>
          </a:p>
          <a:p>
            <a:r>
              <a:rPr kumimoji="1" lang="en" altLang="zh-CN" b="0" dirty="0"/>
              <a:t>Designed for large </a:t>
            </a:r>
            <a:r>
              <a:rPr kumimoji="1" lang="en" altLang="zh-CN" dirty="0">
                <a:solidFill>
                  <a:srgbClr val="BE384B"/>
                </a:solidFill>
              </a:rPr>
              <a:t>data-intensive</a:t>
            </a:r>
            <a:r>
              <a:rPr kumimoji="1" lang="en" altLang="zh-CN" b="0" dirty="0"/>
              <a:t> applications</a:t>
            </a:r>
          </a:p>
          <a:p>
            <a:pPr lvl="1"/>
            <a:r>
              <a:rPr kumimoji="1" lang="en" altLang="zh-CN" b="0" dirty="0"/>
              <a:t>Essential for distributed computing frameworks, e.g., MapReduce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Fault-tolerant</a:t>
            </a:r>
            <a:r>
              <a:rPr kumimoji="1" lang="en" altLang="zh-CN" b="0" dirty="0"/>
              <a:t>; runs on commodity hardware</a:t>
            </a:r>
          </a:p>
          <a:p>
            <a:pPr lvl="1"/>
            <a:r>
              <a:rPr kumimoji="1" lang="en-US" altLang="zh-CN" dirty="0"/>
              <a:t>E.g., what if a server crashes, in the case of NFS? </a:t>
            </a:r>
          </a:p>
          <a:p>
            <a:r>
              <a:rPr kumimoji="1" lang="en" altLang="zh-CN" b="0" dirty="0"/>
              <a:t>Delivers </a:t>
            </a:r>
            <a:r>
              <a:rPr kumimoji="1" lang="en" altLang="zh-CN" dirty="0">
                <a:solidFill>
                  <a:srgbClr val="BE384B"/>
                </a:solidFill>
              </a:rPr>
              <a:t>high performance </a:t>
            </a:r>
            <a:r>
              <a:rPr kumimoji="1" lang="en" altLang="zh-CN" b="0" dirty="0"/>
              <a:t>to a large number of clients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B16B3C-8805-B74E-B411-3BFFCD5B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2414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A403E-A2C8-834D-8D16-1528758E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Assumptions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3531A0-BE21-BB47-B4C3-2AB294FA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Assumptions for </a:t>
            </a:r>
            <a:r>
              <a:rPr kumimoji="1" lang="en-US" altLang="zh-CN" dirty="0">
                <a:solidFill>
                  <a:srgbClr val="BE384B"/>
                </a:solidFill>
              </a:rPr>
              <a:t>conventional</a:t>
            </a:r>
            <a:r>
              <a:rPr kumimoji="1" lang="en-US" altLang="zh-CN" b="0" dirty="0"/>
              <a:t> file systems </a:t>
            </a:r>
            <a:r>
              <a:rPr kumimoji="1" lang="en-US" altLang="zh-CN" dirty="0">
                <a:solidFill>
                  <a:srgbClr val="BE384B"/>
                </a:solidFill>
              </a:rPr>
              <a:t>don’t work</a:t>
            </a:r>
          </a:p>
          <a:p>
            <a:pPr lvl="1"/>
            <a:r>
              <a:rPr kumimoji="1" lang="en-US" altLang="zh-CN" dirty="0"/>
              <a:t>E.g., “most files are small”, “short lifetimes”</a:t>
            </a:r>
          </a:p>
          <a:p>
            <a:r>
              <a:rPr kumimoji="1" lang="en-US" altLang="zh-CN" b="0" dirty="0"/>
              <a:t>Component </a:t>
            </a:r>
            <a:r>
              <a:rPr kumimoji="1" lang="en-US" altLang="zh-CN" dirty="0">
                <a:solidFill>
                  <a:srgbClr val="BE384B"/>
                </a:solidFill>
              </a:rPr>
              <a:t>failures</a:t>
            </a:r>
            <a:r>
              <a:rPr kumimoji="1" lang="en-US" altLang="zh-CN" b="0" dirty="0"/>
              <a:t> are the </a:t>
            </a:r>
            <a:r>
              <a:rPr kumimoji="1" lang="en-US" altLang="zh-CN" dirty="0">
                <a:solidFill>
                  <a:srgbClr val="BE384B"/>
                </a:solidFill>
              </a:rPr>
              <a:t>norm</a:t>
            </a:r>
            <a:r>
              <a:rPr kumimoji="1" lang="en-US" altLang="zh-CN" b="0" dirty="0"/>
              <a:t>, not an exception</a:t>
            </a:r>
          </a:p>
          <a:p>
            <a:pPr lvl="1"/>
            <a:r>
              <a:rPr kumimoji="1" lang="en-US" altLang="zh-CN" dirty="0"/>
              <a:t>File system = thousands of storage machines</a:t>
            </a:r>
          </a:p>
          <a:p>
            <a:pPr lvl="1"/>
            <a:r>
              <a:rPr kumimoji="1" lang="en-US" altLang="zh-CN" dirty="0"/>
              <a:t>Some % not working at any given time (recall from lecture2)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8DCC7-6A9B-E84C-8E03-12A3C533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5" name="内容占位符 5" descr="图形用户界面&#10;&#10;中度可信度描述已自动生成">
            <a:extLst>
              <a:ext uri="{FF2B5EF4-FFF2-40B4-BE49-F238E27FC236}">
                <a16:creationId xmlns:a16="http://schemas.microsoft.com/office/drawing/2014/main" id="{416223DC-1509-5B47-A676-016463D27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94" y="3276247"/>
            <a:ext cx="4392488" cy="202071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09899AF-B630-9F4A-9C51-EAD4E259C1FE}"/>
              </a:ext>
            </a:extLst>
          </p:cNvPr>
          <p:cNvSpPr/>
          <p:nvPr/>
        </p:nvSpPr>
        <p:spPr>
          <a:xfrm>
            <a:off x="1187624" y="5296962"/>
            <a:ext cx="72002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Machine failures at Google. Source: An Introduction to the Design of Warehouse-Scale Machines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277886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A403E-A2C8-834D-8D16-1528758E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Assumptions: environments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3531A0-BE21-BB47-B4C3-2AB294FA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Assumptions for </a:t>
            </a:r>
            <a:r>
              <a:rPr kumimoji="1" lang="en-US" altLang="zh-CN" dirty="0">
                <a:solidFill>
                  <a:srgbClr val="BE384B"/>
                </a:solidFill>
              </a:rPr>
              <a:t>conventional</a:t>
            </a:r>
            <a:r>
              <a:rPr kumimoji="1" lang="en-US" altLang="zh-CN" b="0" dirty="0"/>
              <a:t> file systems </a:t>
            </a:r>
            <a:r>
              <a:rPr kumimoji="1" lang="en-US" altLang="zh-CN" dirty="0">
                <a:solidFill>
                  <a:srgbClr val="BE384B"/>
                </a:solidFill>
              </a:rPr>
              <a:t>don’t work</a:t>
            </a:r>
          </a:p>
          <a:p>
            <a:pPr lvl="1"/>
            <a:r>
              <a:rPr kumimoji="1" lang="en-US" altLang="zh-CN" dirty="0"/>
              <a:t>E.g., “most files are small”, “short lifetimes”</a:t>
            </a:r>
          </a:p>
          <a:p>
            <a:r>
              <a:rPr kumimoji="1" lang="en-US" altLang="zh-CN" b="0" dirty="0"/>
              <a:t>Component </a:t>
            </a:r>
            <a:r>
              <a:rPr kumimoji="1" lang="en-US" altLang="zh-CN" dirty="0">
                <a:solidFill>
                  <a:srgbClr val="BE384B"/>
                </a:solidFill>
              </a:rPr>
              <a:t>failures</a:t>
            </a:r>
            <a:r>
              <a:rPr kumimoji="1" lang="en-US" altLang="zh-CN" b="0" dirty="0"/>
              <a:t> are the </a:t>
            </a:r>
            <a:r>
              <a:rPr kumimoji="1" lang="en-US" altLang="zh-CN" dirty="0">
                <a:solidFill>
                  <a:srgbClr val="BE384B"/>
                </a:solidFill>
              </a:rPr>
              <a:t>norm</a:t>
            </a:r>
            <a:r>
              <a:rPr kumimoji="1" lang="en-US" altLang="zh-CN" b="0" dirty="0"/>
              <a:t>, not an exception</a:t>
            </a:r>
          </a:p>
          <a:p>
            <a:pPr lvl="1"/>
            <a:r>
              <a:rPr kumimoji="1" lang="en-US" altLang="zh-CN" dirty="0"/>
              <a:t>File system = thousands of storage machines</a:t>
            </a:r>
          </a:p>
          <a:p>
            <a:pPr lvl="1"/>
            <a:r>
              <a:rPr kumimoji="1" lang="en-US" altLang="zh-CN" dirty="0"/>
              <a:t>Some % not working at any given time (recall from lecture2)</a:t>
            </a:r>
          </a:p>
          <a:p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Files are huge: n-GB/TB files are the norm, e.g., large web index </a:t>
            </a:r>
          </a:p>
          <a:p>
            <a:pPr lvl="1"/>
            <a:r>
              <a:rPr kumimoji="1" lang="en-US" altLang="zh-CN" dirty="0"/>
              <a:t>I/O ops and block size choices are affected</a:t>
            </a:r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8DCC7-6A9B-E84C-8E03-12A3C533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295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3831F1-A90F-AB44-A0A5-CA7787B01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 Design Assumptions: File Access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2A4F47-84FA-D140-86CE-182FED801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Most files are </a:t>
            </a:r>
            <a:r>
              <a:rPr kumimoji="1" lang="en-US" altLang="zh-CN" dirty="0">
                <a:solidFill>
                  <a:srgbClr val="BE384B"/>
                </a:solidFill>
              </a:rPr>
              <a:t>appended</a:t>
            </a:r>
            <a:r>
              <a:rPr kumimoji="1" lang="en-US" altLang="zh-CN" b="0" dirty="0"/>
              <a:t>, not </a:t>
            </a:r>
            <a:r>
              <a:rPr kumimoji="1" lang="en-US" altLang="zh-CN" b="0" dirty="0">
                <a:solidFill>
                  <a:schemeClr val="tx1"/>
                </a:solidFill>
              </a:rPr>
              <a:t>overwritten (why? E.g., add new web pages to the Google’s global store)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Random</a:t>
            </a:r>
            <a:r>
              <a:rPr kumimoji="1" lang="en-US" altLang="zh-CN" dirty="0"/>
              <a:t> writes within a file are </a:t>
            </a:r>
            <a:r>
              <a:rPr kumimoji="1" lang="en-US" altLang="zh-CN" b="1" dirty="0">
                <a:solidFill>
                  <a:srgbClr val="BE384B"/>
                </a:solidFill>
              </a:rPr>
              <a:t>rare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Means we need to provide efficient </a:t>
            </a:r>
            <a:r>
              <a:rPr kumimoji="1" lang="en-US" altLang="zh-CN" b="1" dirty="0">
                <a:solidFill>
                  <a:srgbClr val="BE384B"/>
                </a:solidFill>
              </a:rPr>
              <a:t>appends </a:t>
            </a:r>
          </a:p>
          <a:p>
            <a:r>
              <a:rPr kumimoji="1" lang="en-US" altLang="zh-CN" dirty="0"/>
              <a:t>Workload is mostly:</a:t>
            </a:r>
          </a:p>
          <a:p>
            <a:pPr lvl="1"/>
            <a:r>
              <a:rPr kumimoji="1" lang="en-US" altLang="zh-CN" dirty="0"/>
              <a:t>mostly reads: large streaming reads;</a:t>
            </a:r>
          </a:p>
          <a:p>
            <a:pPr lvl="2"/>
            <a:r>
              <a:rPr kumimoji="1" lang="en-US" altLang="zh-CN" dirty="0"/>
              <a:t>Once created, files are </a:t>
            </a:r>
            <a:r>
              <a:rPr kumimoji="1" lang="en-US" altLang="zh-CN" b="1" dirty="0">
                <a:solidFill>
                  <a:srgbClr val="BE384B"/>
                </a:solidFill>
              </a:rPr>
              <a:t>mostly read</a:t>
            </a:r>
            <a:r>
              <a:rPr kumimoji="1" lang="en-US" altLang="zh-CN" dirty="0"/>
              <a:t>; often </a:t>
            </a:r>
            <a:r>
              <a:rPr kumimoji="1" lang="en-US" altLang="zh-CN" b="1" dirty="0">
                <a:solidFill>
                  <a:srgbClr val="BE384B"/>
                </a:solidFill>
              </a:rPr>
              <a:t>sequential </a:t>
            </a:r>
            <a:r>
              <a:rPr kumimoji="1" lang="en-US" altLang="zh-CN" dirty="0">
                <a:solidFill>
                  <a:schemeClr val="tx1"/>
                </a:solidFill>
              </a:rPr>
              <a:t>(e.g., read a previous archived page)</a:t>
            </a:r>
          </a:p>
          <a:p>
            <a:pPr marL="914400" lvl="2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32AD6C-7FB7-E84F-ACE4-7E0B8AD9F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CC54372-7F60-6247-914A-DBC349681217}"/>
              </a:ext>
            </a:extLst>
          </p:cNvPr>
          <p:cNvSpPr/>
          <p:nvPr/>
        </p:nvSpPr>
        <p:spPr>
          <a:xfrm>
            <a:off x="1791861" y="4724236"/>
            <a:ext cx="6143714" cy="27651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1600" dirty="0"/>
              <a:t>designing the </a:t>
            </a:r>
            <a:r>
              <a:rPr lang="en-US" altLang="zh-CN" sz="1600" b="1" dirty="0">
                <a:solidFill>
                  <a:srgbClr val="BE384B"/>
                </a:solidFill>
              </a:rPr>
              <a:t>FS API </a:t>
            </a:r>
            <a:r>
              <a:rPr lang="en-US" altLang="zh-CN" sz="1600" dirty="0"/>
              <a:t>with the design of </a:t>
            </a:r>
            <a:r>
              <a:rPr lang="en-US" altLang="zh-CN" sz="1600" b="1" dirty="0">
                <a:solidFill>
                  <a:srgbClr val="BE384B"/>
                </a:solidFill>
              </a:rPr>
              <a:t>apps</a:t>
            </a:r>
            <a:r>
              <a:rPr lang="en-US" altLang="zh-CN" sz="1600" dirty="0"/>
              <a:t> benefits the system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C39BAE-8868-7647-86AB-8D843D11D2A8}"/>
              </a:ext>
            </a:extLst>
          </p:cNvPr>
          <p:cNvSpPr/>
          <p:nvPr/>
        </p:nvSpPr>
        <p:spPr>
          <a:xfrm>
            <a:off x="457200" y="4724237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We should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64360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DDA6B3-EAC6-BA42-8E39-007A7376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interface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8B33DF-E420-A346-B1BA-24C2783FB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GFS does </a:t>
            </a:r>
            <a:r>
              <a:rPr kumimoji="1" lang="en-US" altLang="zh-CN" dirty="0">
                <a:solidFill>
                  <a:srgbClr val="BE384B"/>
                </a:solidFill>
              </a:rPr>
              <a:t>not</a:t>
            </a:r>
            <a:r>
              <a:rPr kumimoji="1" lang="en-US" altLang="zh-CN" b="0" dirty="0"/>
              <a:t> have a </a:t>
            </a:r>
            <a:r>
              <a:rPr kumimoji="1" lang="en-US" altLang="zh-CN" dirty="0">
                <a:solidFill>
                  <a:srgbClr val="BE384B"/>
                </a:solidFill>
              </a:rPr>
              <a:t>standard OS-level API</a:t>
            </a:r>
          </a:p>
          <a:p>
            <a:pPr lvl="1"/>
            <a:r>
              <a:rPr kumimoji="1" lang="en-US" altLang="zh-CN" dirty="0"/>
              <a:t>No POSIX API</a:t>
            </a:r>
          </a:p>
          <a:p>
            <a:pPr lvl="1"/>
            <a:r>
              <a:rPr kumimoji="1" lang="en-US" altLang="zh-CN" dirty="0"/>
              <a:t>No kernel/VFS implementation</a:t>
            </a:r>
          </a:p>
          <a:p>
            <a:pPr lvl="1"/>
            <a:r>
              <a:rPr kumimoji="1" lang="en-US" altLang="zh-CN" dirty="0"/>
              <a:t>It provides user-level API</a:t>
            </a:r>
            <a:endParaRPr kumimoji="1" lang="en-US" altLang="zh-CN" b="0" dirty="0"/>
          </a:p>
          <a:p>
            <a:r>
              <a:rPr kumimoji="1" lang="en-US" altLang="zh-CN" dirty="0"/>
              <a:t>Operations</a:t>
            </a:r>
          </a:p>
          <a:p>
            <a:pPr lvl="1"/>
            <a:r>
              <a:rPr kumimoji="1" lang="en-US" altLang="zh-CN" dirty="0"/>
              <a:t>Basic ops: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create/delete/open/close/read/write</a:t>
            </a:r>
          </a:p>
          <a:p>
            <a:pPr lvl="1"/>
            <a:r>
              <a:rPr kumimoji="1" lang="en-US" altLang="zh-CN" dirty="0"/>
              <a:t>Additional ops: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snapshot/append</a:t>
            </a:r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ops: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link,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rename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Why not rename? As I illustrated before, hard to ensure consistency under failures (no mature distributed TX---see later lectures---at that time)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2A665A-A559-5447-A936-DA2C23559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1482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3E626-3897-8A43-BF5D-877821F9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architecture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E0B26F-A010-EF4E-A095-C28A12C57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GFS cluster = </a:t>
            </a:r>
            <a:r>
              <a:rPr kumimoji="1" lang="en-US" altLang="zh-CN" dirty="0">
                <a:solidFill>
                  <a:srgbClr val="BE384B"/>
                </a:solidFill>
              </a:rPr>
              <a:t>1 Master</a:t>
            </a:r>
            <a:r>
              <a:rPr kumimoji="1" lang="en-US" altLang="zh-CN" b="0" dirty="0"/>
              <a:t> (Distributed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 layer) + </a:t>
            </a:r>
            <a:r>
              <a:rPr kumimoji="1" lang="en-US" altLang="zh-CN" dirty="0">
                <a:solidFill>
                  <a:srgbClr val="BE384B"/>
                </a:solidFill>
              </a:rPr>
              <a:t>N </a:t>
            </a:r>
            <a:r>
              <a:rPr kumimoji="1" lang="en-US" altLang="zh-CN" dirty="0" err="1">
                <a:solidFill>
                  <a:srgbClr val="BE384B"/>
                </a:solidFill>
              </a:rPr>
              <a:t>Chunkservers</a:t>
            </a:r>
            <a:r>
              <a:rPr kumimoji="1" lang="en-US" altLang="zh-CN" dirty="0">
                <a:solidFill>
                  <a:srgbClr val="BE384B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(Distributed blocks layer + replication)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24C93A-E6FE-2D44-B27E-6EB028C48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079A340B-CF69-A34F-BEE0-5CA56985AA58}"/>
              </a:ext>
            </a:extLst>
          </p:cNvPr>
          <p:cNvSpPr/>
          <p:nvPr/>
        </p:nvSpPr>
        <p:spPr>
          <a:xfrm>
            <a:off x="3986476" y="19280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E3FE7BC-7A9F-FB4F-A032-59A53CEFAF8F}"/>
              </a:ext>
            </a:extLst>
          </p:cNvPr>
          <p:cNvSpPr/>
          <p:nvPr/>
        </p:nvSpPr>
        <p:spPr>
          <a:xfrm>
            <a:off x="3986476" y="2897689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1FEAAF05-BA04-5949-A34D-3B95DD8DF9CF}"/>
              </a:ext>
            </a:extLst>
          </p:cNvPr>
          <p:cNvSpPr/>
          <p:nvPr/>
        </p:nvSpPr>
        <p:spPr>
          <a:xfrm>
            <a:off x="3986476" y="37695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8DB94D67-9D6B-1243-8BD4-997BBC4BF05F}"/>
              </a:ext>
            </a:extLst>
          </p:cNvPr>
          <p:cNvSpPr/>
          <p:nvPr/>
        </p:nvSpPr>
        <p:spPr>
          <a:xfrm>
            <a:off x="5427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952D2A14-C761-B74F-85A3-0570E2E3A662}"/>
              </a:ext>
            </a:extLst>
          </p:cNvPr>
          <p:cNvSpPr/>
          <p:nvPr/>
        </p:nvSpPr>
        <p:spPr>
          <a:xfrm>
            <a:off x="2506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DAB4E7EC-B97C-F749-BA20-6EDE1B2D0734}"/>
              </a:ext>
            </a:extLst>
          </p:cNvPr>
          <p:cNvSpPr/>
          <p:nvPr/>
        </p:nvSpPr>
        <p:spPr>
          <a:xfrm>
            <a:off x="5427000" y="3348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Arrow Connector 13">
            <a:extLst>
              <a:ext uri="{FF2B5EF4-FFF2-40B4-BE49-F238E27FC236}">
                <a16:creationId xmlns:a16="http://schemas.microsoft.com/office/drawing/2014/main" id="{5A635B13-A8D7-D744-B0E8-75FFD36D8C37}"/>
              </a:ext>
            </a:extLst>
          </p:cNvPr>
          <p:cNvCxnSpPr>
            <a:endCxn id="8" idx="1"/>
          </p:cNvCxnSpPr>
          <p:nvPr/>
        </p:nvCxnSpPr>
        <p:spPr>
          <a:xfrm flipV="1">
            <a:off x="5036476" y="2638073"/>
            <a:ext cx="390524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4">
            <a:extLst>
              <a:ext uri="{FF2B5EF4-FFF2-40B4-BE49-F238E27FC236}">
                <a16:creationId xmlns:a16="http://schemas.microsoft.com/office/drawing/2014/main" id="{F0DB07A4-67FE-CA4B-8881-1D85591ADD11}"/>
              </a:ext>
            </a:extLst>
          </p:cNvPr>
          <p:cNvCxnSpPr>
            <a:endCxn id="10" idx="1"/>
          </p:cNvCxnSpPr>
          <p:nvPr/>
        </p:nvCxnSpPr>
        <p:spPr>
          <a:xfrm>
            <a:off x="5016500" y="3394165"/>
            <a:ext cx="410500" cy="2599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6">
            <a:extLst>
              <a:ext uri="{FF2B5EF4-FFF2-40B4-BE49-F238E27FC236}">
                <a16:creationId xmlns:a16="http://schemas.microsoft.com/office/drawing/2014/main" id="{848B7011-0BCF-9B4C-AFED-E7363F7E02FC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511476" y="3411861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9">
            <a:extLst>
              <a:ext uri="{FF2B5EF4-FFF2-40B4-BE49-F238E27FC236}">
                <a16:creationId xmlns:a16="http://schemas.microsoft.com/office/drawing/2014/main" id="{E01545DE-8CE9-A545-839E-D60F43838EF7}"/>
              </a:ext>
            </a:extLst>
          </p:cNvPr>
          <p:cNvCxnSpPr>
            <a:stCxn id="6" idx="0"/>
            <a:endCxn id="5" idx="2"/>
          </p:cNvCxnSpPr>
          <p:nvPr/>
        </p:nvCxnSpPr>
        <p:spPr>
          <a:xfrm flipV="1">
            <a:off x="4511476" y="2540000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5">
            <a:extLst>
              <a:ext uri="{FF2B5EF4-FFF2-40B4-BE49-F238E27FC236}">
                <a16:creationId xmlns:a16="http://schemas.microsoft.com/office/drawing/2014/main" id="{7FF6CEBD-ABD3-0A45-A4C7-D89D935470EF}"/>
              </a:ext>
            </a:extLst>
          </p:cNvPr>
          <p:cNvCxnSpPr>
            <a:endCxn id="9" idx="3"/>
          </p:cNvCxnSpPr>
          <p:nvPr/>
        </p:nvCxnSpPr>
        <p:spPr>
          <a:xfrm flipH="1" flipV="1">
            <a:off x="3556000" y="2638073"/>
            <a:ext cx="430476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9">
            <a:extLst>
              <a:ext uri="{FF2B5EF4-FFF2-40B4-BE49-F238E27FC236}">
                <a16:creationId xmlns:a16="http://schemas.microsoft.com/office/drawing/2014/main" id="{4A84D6E1-6F67-1C41-881D-AAAEC12FE548}"/>
              </a:ext>
            </a:extLst>
          </p:cNvPr>
          <p:cNvSpPr/>
          <p:nvPr/>
        </p:nvSpPr>
        <p:spPr>
          <a:xfrm>
            <a:off x="3873500" y="4624654"/>
            <a:ext cx="4230000" cy="491958"/>
          </a:xfrm>
          <a:prstGeom prst="rect">
            <a:avLst/>
          </a:prstGeom>
          <a:solidFill>
            <a:srgbClr val="CCFFFF"/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1500" b="1" dirty="0">
                <a:latin typeface="Eras Medium ITC" pitchFamily="34" charset="0"/>
              </a:rPr>
              <a:t>Data</a:t>
            </a:r>
            <a:r>
              <a:rPr lang="en-US" altLang="zh-CN" sz="1500" dirty="0">
                <a:latin typeface="Eras Medium ITC" pitchFamily="34" charset="0"/>
              </a:rPr>
              <a:t> Storage: fixed-size chunks</a:t>
            </a:r>
          </a:p>
          <a:p>
            <a:pPr marL="223564" indent="-223564"/>
            <a:r>
              <a:rPr lang="en-US" altLang="zh-CN" sz="1500" dirty="0">
                <a:latin typeface="Eras Medium ITC" pitchFamily="34" charset="0"/>
              </a:rPr>
              <a:t>Chunks replicated on several system</a:t>
            </a: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id="{1DA7AC5A-99EE-144F-8B2B-281B672B0E56}"/>
              </a:ext>
            </a:extLst>
          </p:cNvPr>
          <p:cNvSpPr/>
          <p:nvPr/>
        </p:nvSpPr>
        <p:spPr>
          <a:xfrm>
            <a:off x="1099500" y="3832361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</a:t>
            </a:r>
          </a:p>
          <a:p>
            <a:r>
              <a:rPr lang="en-US" altLang="zh-CN" sz="1500" dirty="0">
                <a:latin typeface="Eras Medium ITC" pitchFamily="34" charset="0"/>
              </a:rPr>
              <a:t>Maps files to chunks</a:t>
            </a:r>
          </a:p>
        </p:txBody>
      </p:sp>
      <p:sp>
        <p:nvSpPr>
          <p:cNvPr id="18" name="Freeform 32">
            <a:extLst>
              <a:ext uri="{FF2B5EF4-FFF2-40B4-BE49-F238E27FC236}">
                <a16:creationId xmlns:a16="http://schemas.microsoft.com/office/drawing/2014/main" id="{080FE810-9F67-BA47-BAE6-00174A2778E8}"/>
              </a:ext>
            </a:extLst>
          </p:cNvPr>
          <p:cNvSpPr/>
          <p:nvPr/>
        </p:nvSpPr>
        <p:spPr>
          <a:xfrm>
            <a:off x="5284989" y="3928242"/>
            <a:ext cx="465883" cy="709448"/>
          </a:xfrm>
          <a:custGeom>
            <a:avLst/>
            <a:gdLst>
              <a:gd name="connsiteX0" fmla="*/ 232234 w 559060"/>
              <a:gd name="connsiteY0" fmla="*/ 0 h 851338"/>
              <a:gd name="connsiteX1" fmla="*/ 11516 w 559060"/>
              <a:gd name="connsiteY1" fmla="*/ 299544 h 851338"/>
              <a:gd name="connsiteX2" fmla="*/ 547544 w 559060"/>
              <a:gd name="connsiteY2" fmla="*/ 457200 h 851338"/>
              <a:gd name="connsiteX3" fmla="*/ 326827 w 559060"/>
              <a:gd name="connsiteY3" fmla="*/ 851338 h 8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060" h="851338">
                <a:moveTo>
                  <a:pt x="232234" y="0"/>
                </a:moveTo>
                <a:cubicBezTo>
                  <a:pt x="95599" y="111672"/>
                  <a:pt x="-41036" y="223344"/>
                  <a:pt x="11516" y="299544"/>
                </a:cubicBezTo>
                <a:cubicBezTo>
                  <a:pt x="64068" y="375744"/>
                  <a:pt x="494992" y="365234"/>
                  <a:pt x="547544" y="457200"/>
                </a:cubicBezTo>
                <a:cubicBezTo>
                  <a:pt x="600096" y="549166"/>
                  <a:pt x="463461" y="700252"/>
                  <a:pt x="326827" y="851338"/>
                </a:cubicBezTo>
              </a:path>
            </a:pathLst>
          </a:custGeom>
          <a:noFill/>
          <a:ln w="12700">
            <a:solidFill>
              <a:srgbClr val="0033CC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Freeform 33">
            <a:extLst>
              <a:ext uri="{FF2B5EF4-FFF2-40B4-BE49-F238E27FC236}">
                <a16:creationId xmlns:a16="http://schemas.microsoft.com/office/drawing/2014/main" id="{81FDB567-DB66-2A4E-996E-E10216B42B27}"/>
              </a:ext>
            </a:extLst>
          </p:cNvPr>
          <p:cNvSpPr/>
          <p:nvPr/>
        </p:nvSpPr>
        <p:spPr>
          <a:xfrm>
            <a:off x="3461277" y="3205655"/>
            <a:ext cx="506378" cy="626706"/>
          </a:xfrm>
          <a:custGeom>
            <a:avLst/>
            <a:gdLst>
              <a:gd name="connsiteX0" fmla="*/ 607654 w 607654"/>
              <a:gd name="connsiteY0" fmla="*/ 0 h 583324"/>
              <a:gd name="connsiteX1" fmla="*/ 8565 w 607654"/>
              <a:gd name="connsiteY1" fmla="*/ 126124 h 583324"/>
              <a:gd name="connsiteX2" fmla="*/ 245047 w 607654"/>
              <a:gd name="connsiteY2" fmla="*/ 315311 h 583324"/>
              <a:gd name="connsiteX3" fmla="*/ 118923 w 607654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654" h="583324">
                <a:moveTo>
                  <a:pt x="607654" y="0"/>
                </a:moveTo>
                <a:cubicBezTo>
                  <a:pt x="338326" y="36786"/>
                  <a:pt x="68999" y="73572"/>
                  <a:pt x="8565" y="126124"/>
                </a:cubicBezTo>
                <a:cubicBezTo>
                  <a:pt x="-51869" y="178676"/>
                  <a:pt x="226654" y="239111"/>
                  <a:pt x="245047" y="315311"/>
                </a:cubicBezTo>
                <a:cubicBezTo>
                  <a:pt x="263440" y="391511"/>
                  <a:pt x="191181" y="487417"/>
                  <a:pt x="118923" y="583324"/>
                </a:cubicBezTo>
              </a:path>
            </a:pathLst>
          </a:custGeom>
          <a:noFill/>
          <a:ln w="1270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Rectangle 34">
            <a:extLst>
              <a:ext uri="{FF2B5EF4-FFF2-40B4-BE49-F238E27FC236}">
                <a16:creationId xmlns:a16="http://schemas.microsoft.com/office/drawing/2014/main" id="{4DE8D59D-2CE5-AD4C-8930-299CE748BA2A}"/>
              </a:ext>
            </a:extLst>
          </p:cNvPr>
          <p:cNvSpPr/>
          <p:nvPr/>
        </p:nvSpPr>
        <p:spPr>
          <a:xfrm>
            <a:off x="2974548" y="3361780"/>
            <a:ext cx="4106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. . .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06538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A1EB71-FF9A-1752-BE60-98513B3F311C}"/>
              </a:ext>
            </a:extLst>
          </p:cNvPr>
          <p:cNvSpPr/>
          <p:nvPr/>
        </p:nvSpPr>
        <p:spPr>
          <a:xfrm>
            <a:off x="1888000" y="4081636"/>
            <a:ext cx="3137956" cy="807864"/>
          </a:xfrm>
          <a:prstGeom prst="ellipse">
            <a:avLst/>
          </a:prstGeom>
          <a:noFill/>
          <a:ln w="254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99" name="Rectangle 129">
            <a:extLst>
              <a:ext uri="{FF2B5EF4-FFF2-40B4-BE49-F238E27FC236}">
                <a16:creationId xmlns:a16="http://schemas.microsoft.com/office/drawing/2014/main" id="{B93F4FAD-EC24-BD26-DFA7-16FAED1CDCE3}"/>
              </a:ext>
            </a:extLst>
          </p:cNvPr>
          <p:cNvSpPr/>
          <p:nvPr/>
        </p:nvSpPr>
        <p:spPr>
          <a:xfrm>
            <a:off x="0" y="3902777"/>
            <a:ext cx="180578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Used for fault tolerance, talked later 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99C9FCD9-A58B-A731-9086-A5CE93C49534}"/>
              </a:ext>
            </a:extLst>
          </p:cNvPr>
          <p:cNvSpPr/>
          <p:nvPr/>
        </p:nvSpPr>
        <p:spPr>
          <a:xfrm>
            <a:off x="1229710" y="4303986"/>
            <a:ext cx="662152" cy="228543"/>
          </a:xfrm>
          <a:custGeom>
            <a:avLst/>
            <a:gdLst>
              <a:gd name="connsiteX0" fmla="*/ 662152 w 662152"/>
              <a:gd name="connsiteY0" fmla="*/ 157655 h 228543"/>
              <a:gd name="connsiteX1" fmla="*/ 394138 w 662152"/>
              <a:gd name="connsiteY1" fmla="*/ 220717 h 228543"/>
              <a:gd name="connsiteX2" fmla="*/ 0 w 662152"/>
              <a:gd name="connsiteY2" fmla="*/ 0 h 228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2152" h="228543">
                <a:moveTo>
                  <a:pt x="662152" y="157655"/>
                </a:moveTo>
                <a:cubicBezTo>
                  <a:pt x="583324" y="202324"/>
                  <a:pt x="504497" y="246993"/>
                  <a:pt x="394138" y="220717"/>
                </a:cubicBezTo>
                <a:cubicBezTo>
                  <a:pt x="283779" y="194441"/>
                  <a:pt x="141889" y="97220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71155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A79283-78F8-524E-87BC-46602FCD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Chunks (Blocks) and </a:t>
            </a:r>
            <a:r>
              <a:rPr kumimoji="1" lang="en-US" altLang="zh-CN" dirty="0" err="1"/>
              <a:t>Chunkservers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71E853-28B4-714D-94C3-CE4EA45F2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Chunk size </a:t>
            </a:r>
            <a:r>
              <a:rPr kumimoji="1" lang="en-US" altLang="zh-CN" dirty="0">
                <a:solidFill>
                  <a:srgbClr val="BE384B"/>
                </a:solidFill>
              </a:rPr>
              <a:t>= 64 MB</a:t>
            </a:r>
            <a:r>
              <a:rPr kumimoji="1" lang="en-US" altLang="zh-CN" b="0" dirty="0"/>
              <a:t> (default)</a:t>
            </a:r>
          </a:p>
          <a:p>
            <a:pPr lvl="1"/>
            <a:r>
              <a:rPr kumimoji="1" lang="en-US" altLang="zh-CN" dirty="0"/>
              <a:t>32-bit checksum with each chunk</a:t>
            </a:r>
          </a:p>
          <a:p>
            <a:r>
              <a:rPr kumimoji="1" lang="en-US" altLang="zh-CN" b="0" dirty="0"/>
              <a:t>Chunk </a:t>
            </a:r>
            <a:r>
              <a:rPr kumimoji="1" lang="en-US" altLang="zh-CN" dirty="0">
                <a:solidFill>
                  <a:srgbClr val="BE384B"/>
                </a:solidFill>
              </a:rPr>
              <a:t>handle </a:t>
            </a:r>
          </a:p>
          <a:p>
            <a:pPr lvl="1"/>
            <a:r>
              <a:rPr kumimoji="1" lang="en-US" altLang="zh-CN" dirty="0"/>
              <a:t>Globally unique 64-bit number</a:t>
            </a:r>
          </a:p>
          <a:p>
            <a:pPr lvl="1"/>
            <a:r>
              <a:rPr kumimoji="1" lang="en-US" altLang="zh-CN" dirty="0"/>
              <a:t>Assigned by the master when creation </a:t>
            </a:r>
          </a:p>
          <a:p>
            <a:r>
              <a:rPr kumimoji="1" lang="en-US" altLang="zh-CN" b="0" dirty="0"/>
              <a:t>Chunks are stored on local disk as Linux files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(aka.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file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overlay)</a:t>
            </a:r>
          </a:p>
          <a:p>
            <a:r>
              <a:rPr kumimoji="1" lang="en-US" altLang="zh-CN" b="0" dirty="0"/>
              <a:t>Each chunk is </a:t>
            </a:r>
            <a:r>
              <a:rPr kumimoji="1" lang="en-US" altLang="zh-CN" dirty="0">
                <a:solidFill>
                  <a:srgbClr val="BE384B"/>
                </a:solidFill>
              </a:rPr>
              <a:t>replicated</a:t>
            </a:r>
            <a:r>
              <a:rPr kumimoji="1" lang="en-US" altLang="zh-CN" b="0" dirty="0"/>
              <a:t> on multiple nodes</a:t>
            </a:r>
          </a:p>
          <a:p>
            <a:pPr lvl="1"/>
            <a:r>
              <a:rPr kumimoji="1" lang="en-US" altLang="zh-CN" dirty="0"/>
              <a:t>Three replicas (default)</a:t>
            </a:r>
          </a:p>
          <a:p>
            <a:pPr lvl="1"/>
            <a:r>
              <a:rPr kumimoji="1" lang="en-US" altLang="zh-CN" dirty="0"/>
              <a:t>More replicas for popular files to avoid </a:t>
            </a:r>
            <a:r>
              <a:rPr kumimoji="1" lang="en-US" altLang="zh-CN" b="1" dirty="0">
                <a:solidFill>
                  <a:srgbClr val="BE384B"/>
                </a:solidFill>
              </a:rPr>
              <a:t>hotspots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FFA254-1F9D-1148-A144-AA08C0DE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6993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DC8457-10F5-7043-97ED-ADD52BCD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Large Chunks?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4CB42-5506-104D-8ADE-3FE5F83C1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Default chunks size = 64MB</a:t>
            </a:r>
          </a:p>
          <a:p>
            <a:pPr lvl="1"/>
            <a:r>
              <a:rPr kumimoji="1" lang="en-US" altLang="zh-CN" dirty="0"/>
              <a:t>C</a:t>
            </a:r>
            <a:r>
              <a:rPr kumimoji="1" lang="en-US" altLang="zh-CN" b="0" dirty="0"/>
              <a:t>ompare to Linux ext4 block size: 4KB~1MB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Benefits</a:t>
            </a:r>
            <a:r>
              <a:rPr kumimoji="1" lang="en-US" altLang="zh-CN" b="0" dirty="0"/>
              <a:t>: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Reduce</a:t>
            </a:r>
            <a:r>
              <a:rPr kumimoji="1" lang="en-US" altLang="zh-CN" b="0" dirty="0"/>
              <a:t> the need for </a:t>
            </a:r>
            <a:r>
              <a:rPr kumimoji="1" lang="en-US" altLang="zh-CN" b="1" dirty="0">
                <a:solidFill>
                  <a:srgbClr val="BE384B"/>
                </a:solidFill>
              </a:rPr>
              <a:t>frequent communication</a:t>
            </a:r>
            <a:r>
              <a:rPr kumimoji="1" lang="en-US" altLang="zh-CN" b="0" dirty="0"/>
              <a:t> with master for chunk location info</a:t>
            </a:r>
          </a:p>
          <a:p>
            <a:pPr lvl="1"/>
            <a:r>
              <a:rPr kumimoji="1" lang="en-US" altLang="zh-CN" dirty="0"/>
              <a:t>M</a:t>
            </a:r>
            <a:r>
              <a:rPr kumimoji="1" lang="en-US" altLang="zh-CN" b="0" dirty="0"/>
              <a:t>akes it feasible to keep a </a:t>
            </a:r>
            <a:r>
              <a:rPr kumimoji="1" lang="en-US" altLang="zh-CN" b="1" dirty="0">
                <a:solidFill>
                  <a:srgbClr val="BE384B"/>
                </a:solidFill>
              </a:rPr>
              <a:t>TCP connection </a:t>
            </a:r>
            <a:r>
              <a:rPr kumimoji="1" lang="en-US" altLang="zh-CN" b="0" dirty="0"/>
              <a:t>open for an extended time</a:t>
            </a:r>
          </a:p>
          <a:p>
            <a:pPr lvl="2"/>
            <a:r>
              <a:rPr kumimoji="1" lang="en-US" altLang="zh-CN" dirty="0"/>
              <a:t>Establishing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connect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costly (two-way handshake, see later lectures) 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Master stores all </a:t>
            </a:r>
            <a:r>
              <a:rPr kumimoji="1" lang="en-US" altLang="zh-CN" b="1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 in memory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F5BC68-8E79-7148-A88A-D3C9A2E32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2348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4855E5-1D0E-E342-A2E3-FA67D2A6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Master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1C2862-F1B7-7849-924B-40F897B0D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Maintains all </a:t>
            </a:r>
            <a:r>
              <a:rPr kumimoji="1" lang="en-US" altLang="zh-CN" dirty="0">
                <a:solidFill>
                  <a:srgbClr val="BE384B"/>
                </a:solidFill>
              </a:rPr>
              <a:t>file system metadata</a:t>
            </a:r>
          </a:p>
          <a:p>
            <a:pPr lvl="1"/>
            <a:r>
              <a:rPr kumimoji="1" lang="en-US" altLang="zh-CN" dirty="0"/>
              <a:t>Access control info, filename to chunks mappings, current locations of chunks</a:t>
            </a:r>
          </a:p>
          <a:p>
            <a:r>
              <a:rPr kumimoji="1" lang="en-US" altLang="zh-CN" dirty="0"/>
              <a:t>Manages</a:t>
            </a:r>
          </a:p>
          <a:p>
            <a:pPr lvl="1"/>
            <a:r>
              <a:rPr kumimoji="1" lang="en-US" altLang="zh-CN" strike="sngStrike" dirty="0"/>
              <a:t>Chunk </a:t>
            </a:r>
            <a:r>
              <a:rPr kumimoji="1" lang="en-US" altLang="zh-CN" b="1" strike="sngStrike" dirty="0">
                <a:solidFill>
                  <a:srgbClr val="BE384B"/>
                </a:solidFill>
              </a:rPr>
              <a:t>leases</a:t>
            </a:r>
            <a:r>
              <a:rPr kumimoji="1" lang="en-US" altLang="zh-CN" strike="sngStrike" dirty="0"/>
              <a:t> (locks), </a:t>
            </a:r>
            <a:r>
              <a:rPr kumimoji="1" lang="en-US" altLang="zh-CN" b="1" strike="sngStrike" dirty="0">
                <a:solidFill>
                  <a:srgbClr val="BE384B"/>
                </a:solidFill>
              </a:rPr>
              <a:t>garbage</a:t>
            </a:r>
            <a:r>
              <a:rPr kumimoji="1" lang="en-US" altLang="zh-CN" strike="sngStrike" dirty="0"/>
              <a:t> collection, chunk </a:t>
            </a:r>
            <a:r>
              <a:rPr kumimoji="1" lang="en-US" altLang="zh-CN" b="1" strike="sngStrike" dirty="0">
                <a:solidFill>
                  <a:srgbClr val="BE384B"/>
                </a:solidFill>
              </a:rPr>
              <a:t>migration </a:t>
            </a:r>
            <a:r>
              <a:rPr kumimoji="1" lang="en-US" altLang="zh-CN" dirty="0">
                <a:solidFill>
                  <a:schemeClr val="tx1"/>
                </a:solidFill>
              </a:rPr>
              <a:t>(not the focus of this lecture)</a:t>
            </a:r>
          </a:p>
          <a:p>
            <a:r>
              <a:rPr kumimoji="1" lang="en-US" altLang="zh-CN" dirty="0"/>
              <a:t>Master replicates its data for fault-tolerance</a:t>
            </a:r>
          </a:p>
          <a:p>
            <a:pPr lvl="1"/>
            <a:r>
              <a:rPr kumimoji="1" lang="en-US" altLang="zh-CN" dirty="0"/>
              <a:t>A large topic also not the focus of today’s lecture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7592BD-E94B-EF4D-A541-D636B3EA9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7340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F861AC-E42E-B288-E014-8233F2043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Questions: differences from our naïve filesystem?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B3A814-CC0F-8714-41A6-FAA6B3999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Master stores current locations of chunks (blocks)</a:t>
            </a:r>
          </a:p>
          <a:p>
            <a:pPr marL="702900" lvl="1" indent="-342900">
              <a:buAutoNum type="arabicPeriod"/>
            </a:pPr>
            <a:r>
              <a:rPr kumimoji="1" lang="en-US" altLang="zh-CN" dirty="0"/>
              <a:t>Unlike naïve distributed file, which store the locations in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block </a:t>
            </a:r>
          </a:p>
          <a:p>
            <a:pPr marL="702900" lvl="1" indent="-342900">
              <a:buAutoNum type="arabicPeriod"/>
            </a:pPr>
            <a:r>
              <a:rPr kumimoji="1" lang="en-US" altLang="zh-CN" dirty="0"/>
              <a:t>Why? For performance 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Master replicates its data for fault-tolerance</a:t>
            </a:r>
          </a:p>
          <a:p>
            <a:pPr marL="702900" lvl="1" indent="-342900">
              <a:buAutoNum type="arabicPeriod"/>
            </a:pPr>
            <a:r>
              <a:rPr kumimoji="1" lang="en-US" altLang="zh-CN" dirty="0"/>
              <a:t>Our previous design does not replicate the data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C9D089-9C9C-DEDB-C574-6D6FF2AA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4203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96EB4-22CB-6744-8A3D-08C12274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uses one master, why? Make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7A1A2A-D823-C44D-980E-D34E35248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All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dirty="0"/>
              <a:t> stored in master’s </a:t>
            </a:r>
            <a:r>
              <a:rPr kumimoji="1" lang="en-US" altLang="zh-CN" dirty="0">
                <a:solidFill>
                  <a:srgbClr val="BE384B"/>
                </a:solidFill>
              </a:rPr>
              <a:t>memory</a:t>
            </a:r>
          </a:p>
          <a:p>
            <a:pPr lvl="1"/>
            <a:r>
              <a:rPr kumimoji="1" lang="en-US" altLang="zh-CN" b="0" dirty="0"/>
              <a:t>Super-fast access</a:t>
            </a:r>
          </a:p>
          <a:p>
            <a:r>
              <a:rPr kumimoji="1" lang="en-US" altLang="zh-CN" dirty="0"/>
              <a:t>Name-to-chunk maps (e.g., using an in-memory tree)</a:t>
            </a:r>
          </a:p>
          <a:p>
            <a:pPr lvl="1"/>
            <a:r>
              <a:rPr kumimoji="1" lang="en-US" altLang="zh-CN" dirty="0"/>
              <a:t>Stored in </a:t>
            </a:r>
            <a:r>
              <a:rPr kumimoji="1" lang="en-US" altLang="zh-CN" b="1" dirty="0">
                <a:solidFill>
                  <a:srgbClr val="BE384B"/>
                </a:solidFill>
              </a:rPr>
              <a:t>memory</a:t>
            </a:r>
          </a:p>
          <a:p>
            <a:pPr lvl="1"/>
            <a:r>
              <a:rPr kumimoji="1" lang="en-US" altLang="zh-CN" dirty="0"/>
              <a:t>Also persist in </a:t>
            </a:r>
            <a:r>
              <a:rPr kumimoji="1" lang="en-US" altLang="zh-CN" b="1" dirty="0">
                <a:solidFill>
                  <a:srgbClr val="BE384B"/>
                </a:solidFill>
              </a:rPr>
              <a:t>an operation log </a:t>
            </a:r>
            <a:r>
              <a:rPr kumimoji="1" lang="en-US" altLang="zh-CN" dirty="0"/>
              <a:t>on the disk (talk about in later chapters) </a:t>
            </a:r>
          </a:p>
          <a:p>
            <a:r>
              <a:rPr kumimoji="1" lang="en-US" altLang="zh-CN" dirty="0"/>
              <a:t>Don’t store chunk location persistently</a:t>
            </a:r>
          </a:p>
          <a:p>
            <a:pPr lvl="1"/>
            <a:r>
              <a:rPr kumimoji="1" lang="en-US" altLang="zh-CN" dirty="0"/>
              <a:t>This is queried from all the </a:t>
            </a:r>
            <a:r>
              <a:rPr kumimoji="1" lang="en-US" altLang="zh-CN" dirty="0" err="1"/>
              <a:t>chunkservers</a:t>
            </a:r>
            <a:r>
              <a:rPr kumimoji="1" lang="en-US" altLang="zh-CN" dirty="0"/>
              <a:t> at startup </a:t>
            </a:r>
          </a:p>
          <a:p>
            <a:pPr lvl="1"/>
            <a:r>
              <a:rPr kumimoji="1" lang="en-US" altLang="zh-CN" dirty="0"/>
              <a:t>Can keep up-to-date: master controls all the management </a:t>
            </a:r>
          </a:p>
          <a:p>
            <a:pPr lvl="1"/>
            <a:r>
              <a:rPr kumimoji="1" lang="en-US" altLang="zh-CN" dirty="0"/>
              <a:t>Benefits: simpler for consistency management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A042F3-412B-C44E-B0F3-07F10297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0925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A10E6-C683-CC4C-8033-46948E2A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Client-GFS interaction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D0EE4-7A36-B24F-9BD1-7458E06D1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GFS client code </a:t>
            </a:r>
            <a:r>
              <a:rPr kumimoji="1" lang="en-US" altLang="zh-CN" dirty="0">
                <a:solidFill>
                  <a:srgbClr val="BE384B"/>
                </a:solidFill>
              </a:rPr>
              <a:t>linked</a:t>
            </a:r>
            <a:r>
              <a:rPr kumimoji="1" lang="en-US" altLang="zh-CN" dirty="0"/>
              <a:t> into each app</a:t>
            </a:r>
          </a:p>
          <a:p>
            <a:pPr lvl="1"/>
            <a:r>
              <a:rPr kumimoji="1" lang="en-US" altLang="zh-CN" dirty="0"/>
              <a:t>No </a:t>
            </a:r>
            <a:r>
              <a:rPr kumimoji="1" lang="en-US" altLang="zh-CN" b="1" dirty="0">
                <a:solidFill>
                  <a:srgbClr val="BE384B"/>
                </a:solidFill>
              </a:rPr>
              <a:t>OS-level </a:t>
            </a:r>
            <a:r>
              <a:rPr kumimoji="1" lang="en-US" altLang="zh-CN" dirty="0"/>
              <a:t>API</a:t>
            </a:r>
          </a:p>
          <a:p>
            <a:pPr lvl="1"/>
            <a:r>
              <a:rPr kumimoji="1" lang="en-US" altLang="zh-CN" dirty="0"/>
              <a:t>Interacts with </a:t>
            </a:r>
            <a:r>
              <a:rPr kumimoji="1" lang="en-US" altLang="zh-CN" b="1" dirty="0">
                <a:solidFill>
                  <a:srgbClr val="BE384B"/>
                </a:solidFill>
              </a:rPr>
              <a:t>master</a:t>
            </a:r>
            <a:r>
              <a:rPr kumimoji="1" lang="en-US" altLang="zh-CN" dirty="0"/>
              <a:t> for metadata-related ops</a:t>
            </a:r>
          </a:p>
          <a:p>
            <a:pPr lvl="1"/>
            <a:r>
              <a:rPr kumimoji="1" lang="en-US" altLang="zh-CN" dirty="0"/>
              <a:t>Interacts </a:t>
            </a:r>
            <a:r>
              <a:rPr kumimoji="1" lang="en-US" altLang="zh-CN" b="1" dirty="0">
                <a:solidFill>
                  <a:srgbClr val="BE384B"/>
                </a:solidFill>
              </a:rPr>
              <a:t>directly with </a:t>
            </a:r>
            <a:r>
              <a:rPr kumimoji="1" lang="en-US" altLang="zh-CN" b="1" dirty="0" err="1">
                <a:solidFill>
                  <a:srgbClr val="BE384B"/>
                </a:solidFill>
              </a:rPr>
              <a:t>chunkservers</a:t>
            </a:r>
            <a:r>
              <a:rPr kumimoji="1" lang="en-US" altLang="zh-CN" b="1" dirty="0">
                <a:solidFill>
                  <a:srgbClr val="BE384B"/>
                </a:solidFill>
              </a:rPr>
              <a:t> </a:t>
            </a:r>
            <a:r>
              <a:rPr kumimoji="1" lang="en-US" altLang="zh-CN" dirty="0"/>
              <a:t>for data</a:t>
            </a:r>
          </a:p>
          <a:p>
            <a:pPr lvl="2"/>
            <a:r>
              <a:rPr kumimoji="1" lang="en-US" altLang="zh-CN" dirty="0"/>
              <a:t>Master is not a point of congestion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No caching</a:t>
            </a:r>
            <a:r>
              <a:rPr kumimoji="1" lang="en-US" altLang="zh-CN" b="0" dirty="0"/>
              <a:t>: </a:t>
            </a:r>
            <a:r>
              <a:rPr kumimoji="1" lang="en-US" altLang="zh-CN" dirty="0"/>
              <a:t>neither clients nor </a:t>
            </a:r>
            <a:r>
              <a:rPr kumimoji="1" lang="en-US" altLang="zh-CN" dirty="0" err="1"/>
              <a:t>chunkservers</a:t>
            </a:r>
            <a:r>
              <a:rPr kumimoji="1" lang="en-US" altLang="zh-CN" dirty="0"/>
              <a:t> cache data</a:t>
            </a:r>
          </a:p>
          <a:p>
            <a:pPr lvl="1"/>
            <a:r>
              <a:rPr kumimoji="1" lang="en-US" altLang="zh-CN" dirty="0"/>
              <a:t>Except for the system buffer cache</a:t>
            </a:r>
          </a:p>
          <a:p>
            <a:r>
              <a:rPr kumimoji="1" lang="en-US" altLang="zh-CN" dirty="0"/>
              <a:t>Clients cache metadata </a:t>
            </a:r>
          </a:p>
          <a:p>
            <a:pPr lvl="1"/>
            <a:r>
              <a:rPr kumimoji="1" lang="en-US" altLang="zh-CN" dirty="0"/>
              <a:t>e.g., location of a file’s chunks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6BF84B-1E74-C54C-B0A2-B61EBE9E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0424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3F43A3-784D-5C4F-83EC-8207F23A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Reading a file in GFS (very similar to the naïve DFS)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AC86D0-436E-8947-84EF-A5F39A71C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Reading a file is simple in GFS</a:t>
            </a:r>
          </a:p>
          <a:p>
            <a:r>
              <a:rPr kumimoji="1" lang="en-US" altLang="zh-CN" b="0" dirty="0"/>
              <a:t>1. Contact the </a:t>
            </a:r>
            <a:r>
              <a:rPr kumimoji="1" lang="en-US" altLang="zh-CN" dirty="0">
                <a:solidFill>
                  <a:srgbClr val="BE384B"/>
                </a:solidFill>
              </a:rPr>
              <a:t>master</a:t>
            </a:r>
          </a:p>
          <a:p>
            <a:r>
              <a:rPr kumimoji="1" lang="en-US" altLang="zh-CN" b="0" dirty="0"/>
              <a:t>2. Get file’s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: chunk handles</a:t>
            </a:r>
          </a:p>
          <a:p>
            <a:r>
              <a:rPr kumimoji="1" lang="en-US" altLang="zh-CN" b="0" dirty="0"/>
              <a:t>3. Get the </a:t>
            </a:r>
            <a:r>
              <a:rPr kumimoji="1" lang="en-US" altLang="zh-CN" dirty="0">
                <a:solidFill>
                  <a:srgbClr val="BE384B"/>
                </a:solidFill>
              </a:rPr>
              <a:t>location</a:t>
            </a:r>
            <a:r>
              <a:rPr kumimoji="1" lang="en-US" altLang="zh-CN" b="0" dirty="0"/>
              <a:t> of each of the chunk handles</a:t>
            </a:r>
          </a:p>
          <a:p>
            <a:pPr lvl="1"/>
            <a:r>
              <a:rPr kumimoji="1" lang="en-US" altLang="zh-CN" b="0" dirty="0"/>
              <a:t>Multiple replicated </a:t>
            </a:r>
            <a:r>
              <a:rPr kumimoji="1" lang="en-US" altLang="zh-CN" b="0" dirty="0" err="1"/>
              <a:t>chunkservers</a:t>
            </a:r>
            <a:r>
              <a:rPr kumimoji="1" lang="en-US" altLang="zh-CN" b="0" dirty="0"/>
              <a:t> per chunk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Contact any </a:t>
            </a:r>
            <a:r>
              <a:rPr kumimoji="1" lang="en-US" altLang="zh-CN" dirty="0">
                <a:solidFill>
                  <a:srgbClr val="BE384B"/>
                </a:solidFill>
              </a:rPr>
              <a:t>available</a:t>
            </a:r>
            <a:r>
              <a:rPr kumimoji="1" lang="en-US" altLang="zh-CN" b="0" dirty="0"/>
              <a:t> </a:t>
            </a:r>
            <a:r>
              <a:rPr kumimoji="1" lang="en-US" altLang="zh-CN" b="0" dirty="0" err="1"/>
              <a:t>chunkserver</a:t>
            </a:r>
            <a:r>
              <a:rPr kumimoji="1" lang="en-US" altLang="zh-CN" b="0" dirty="0"/>
              <a:t> for chunk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F01B33-332C-EF4D-9E57-4C8B6F42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3467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12C6F-DECE-144D-A9C6-122980A7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Writing a File in GFS (More complicated due to replication)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FA18A8-501A-A640-82FD-2B829A48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Less frequent than reading</a:t>
            </a:r>
          </a:p>
          <a:p>
            <a:pPr lvl="1"/>
            <a:r>
              <a:rPr kumimoji="1" lang="en-US" altLang="zh-CN" dirty="0"/>
              <a:t>But is more complex, because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 need to deal with the consistency issues</a:t>
            </a:r>
          </a:p>
          <a:p>
            <a:pPr lvl="1"/>
            <a:r>
              <a:rPr kumimoji="1" lang="en-US" altLang="zh-CN" dirty="0"/>
              <a:t>GFS adopts a </a:t>
            </a:r>
            <a:r>
              <a:rPr kumimoji="1" lang="en-US" altLang="zh-CN" b="1" dirty="0">
                <a:solidFill>
                  <a:srgbClr val="BE384B"/>
                </a:solidFill>
              </a:rPr>
              <a:t>relaxed consistency model (see later lectures) 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E.g</a:t>
            </a:r>
            <a:r>
              <a:rPr kumimoji="1" lang="en-US" altLang="zh-CN" dirty="0">
                <a:solidFill>
                  <a:schemeClr val="tx1"/>
                </a:solidFill>
              </a:rPr>
              <a:t>, may have inconsistency state, but work well for their apps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Benefits: simple &amp; efficient to implement </a:t>
            </a:r>
          </a:p>
          <a:p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grants </a:t>
            </a:r>
            <a:r>
              <a:rPr lang="en-US" altLang="zh-CN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a chunk lease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to one of the replicas</a:t>
            </a: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This replica will be the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primary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 err="1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chunkserver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only one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that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can modify the chunk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Primary can request extensions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(of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lease), if needed</a:t>
            </a:r>
          </a:p>
          <a:p>
            <a:pPr lvl="2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increases the chunk version number and informs replicas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9FA7B7-B831-A44E-A86B-9A65F1D0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0309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69EE5-FA5F-9440-B59E-91296B72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0B24D0-FAD1-814E-A129-0617FBB8D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1: send data</a:t>
            </a:r>
          </a:p>
          <a:p>
            <a:r>
              <a:rPr kumimoji="1" lang="en-US" altLang="zh-CN" b="0" dirty="0"/>
              <a:t>Deliver data but </a:t>
            </a:r>
            <a:r>
              <a:rPr kumimoji="1" lang="en-US" altLang="zh-CN" dirty="0">
                <a:solidFill>
                  <a:srgbClr val="BE384B"/>
                </a:solidFill>
              </a:rPr>
              <a:t>don’t write </a:t>
            </a:r>
            <a:r>
              <a:rPr kumimoji="1" lang="en-US" altLang="zh-CN" b="0" dirty="0"/>
              <a:t>to the file</a:t>
            </a:r>
          </a:p>
          <a:p>
            <a:pPr lvl="1"/>
            <a:r>
              <a:rPr kumimoji="1" lang="en-US" altLang="zh-CN" dirty="0"/>
              <a:t>A client is given a list of replicas</a:t>
            </a:r>
          </a:p>
          <a:p>
            <a:pPr lvl="2"/>
            <a:r>
              <a:rPr kumimoji="1" lang="en-US" altLang="zh-CN" dirty="0"/>
              <a:t>Identifying the primary and secondaries</a:t>
            </a:r>
          </a:p>
          <a:p>
            <a:pPr lvl="1"/>
            <a:r>
              <a:rPr kumimoji="1" lang="en-US" altLang="zh-CN" dirty="0"/>
              <a:t>Client writes to the closest replica</a:t>
            </a:r>
          </a:p>
          <a:p>
            <a:pPr lvl="2"/>
            <a:r>
              <a:rPr kumimoji="1" lang="en-US" altLang="zh-CN" dirty="0"/>
              <a:t>Pipeline forwarding</a:t>
            </a:r>
          </a:p>
          <a:p>
            <a:pPr lvl="1"/>
            <a:r>
              <a:rPr kumimoji="1" lang="en-US" altLang="zh-CN" dirty="0" err="1"/>
              <a:t>Chunkservers</a:t>
            </a:r>
            <a:r>
              <a:rPr kumimoji="1" lang="en-US" altLang="zh-CN" dirty="0"/>
              <a:t> store this data in a 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(in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DD6E24-9ADE-0D4D-AA97-DE8BC1B5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73D15477-F79E-3A4C-8E88-CAFDCC41F482}"/>
              </a:ext>
            </a:extLst>
          </p:cNvPr>
          <p:cNvSpPr/>
          <p:nvPr/>
        </p:nvSpPr>
        <p:spPr>
          <a:xfrm>
            <a:off x="448576" y="4294512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0FE88A5-7E3E-4F4C-A600-B3E575BAA264}"/>
              </a:ext>
            </a:extLst>
          </p:cNvPr>
          <p:cNvSpPr/>
          <p:nvPr/>
        </p:nvSpPr>
        <p:spPr>
          <a:xfrm>
            <a:off x="21249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58229C50-A76A-CB42-AC8E-9F67808CB76D}"/>
              </a:ext>
            </a:extLst>
          </p:cNvPr>
          <p:cNvSpPr/>
          <p:nvPr/>
        </p:nvSpPr>
        <p:spPr>
          <a:xfrm>
            <a:off x="43347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4FAB0C9E-A1BC-7949-974F-62C83DA5CD82}"/>
              </a:ext>
            </a:extLst>
          </p:cNvPr>
          <p:cNvSpPr/>
          <p:nvPr/>
        </p:nvSpPr>
        <p:spPr>
          <a:xfrm>
            <a:off x="65445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EA022B23-395F-224E-B353-81FC121626EC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39969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156DCCDC-5AE7-204D-8D31-0E23F6BC493F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62067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A1C62CB5-0ED9-F043-ADD7-35C4D4679533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1528576" y="4618512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1311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110C10-15A1-4B42-AF54-7442B30C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C318D7-4179-B441-AC8E-F77FF01E6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2: write data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Add</a:t>
            </a:r>
            <a:r>
              <a:rPr kumimoji="1" lang="en-US" altLang="zh-CN" b="0" dirty="0"/>
              <a:t> the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data to the file (commit)</a:t>
            </a:r>
          </a:p>
          <a:p>
            <a:pPr lvl="1"/>
            <a:r>
              <a:rPr kumimoji="1" lang="en-US" altLang="zh-CN" dirty="0"/>
              <a:t>Client waits for replicas’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receiving data</a:t>
            </a:r>
          </a:p>
          <a:p>
            <a:pPr lvl="1"/>
            <a:r>
              <a:rPr kumimoji="1" lang="en-US" altLang="zh-CN" dirty="0"/>
              <a:t>Send a </a:t>
            </a:r>
            <a:r>
              <a:rPr kumimoji="1" lang="en-US" altLang="zh-CN" b="1" dirty="0">
                <a:solidFill>
                  <a:srgbClr val="BE384B"/>
                </a:solidFill>
              </a:rPr>
              <a:t>write</a:t>
            </a:r>
            <a:r>
              <a:rPr kumimoji="1" lang="en-US" altLang="zh-CN" dirty="0"/>
              <a:t> request to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is responsible for serialization of writes (applying then forwarding)</a:t>
            </a:r>
          </a:p>
          <a:p>
            <a:pPr lvl="1"/>
            <a:r>
              <a:rPr kumimoji="1" lang="en-US" altLang="zh-CN" dirty="0"/>
              <a:t>Once all acks have been received </a:t>
            </a:r>
            <a:br>
              <a:rPr kumimoji="1" lang="en-US" altLang="zh-CN" dirty="0"/>
            </a:b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/>
              <a:t>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sends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 the client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74565D-8E41-9C46-AF4B-A08F1644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109F462-4525-1B45-93EA-E29B660C5E76}"/>
              </a:ext>
            </a:extLst>
          </p:cNvPr>
          <p:cNvSpPr/>
          <p:nvPr/>
        </p:nvSpPr>
        <p:spPr>
          <a:xfrm>
            <a:off x="1668760" y="4591200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0E566B63-BE91-4744-9EF0-23D4AAE53089}"/>
              </a:ext>
            </a:extLst>
          </p:cNvPr>
          <p:cNvSpPr/>
          <p:nvPr/>
        </p:nvSpPr>
        <p:spPr>
          <a:xfrm>
            <a:off x="3345160" y="4591200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0F2E7C3E-9EE4-ED46-80EA-E01C0BA33F1E}"/>
              </a:ext>
            </a:extLst>
          </p:cNvPr>
          <p:cNvSpPr/>
          <p:nvPr/>
        </p:nvSpPr>
        <p:spPr>
          <a:xfrm>
            <a:off x="5979160" y="402217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36378CA-107D-8F47-9DBE-D9DF94A45CCB}"/>
              </a:ext>
            </a:extLst>
          </p:cNvPr>
          <p:cNvSpPr/>
          <p:nvPr/>
        </p:nvSpPr>
        <p:spPr>
          <a:xfrm>
            <a:off x="5979160" y="4900944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3437B2A7-E9F0-CA42-B7D9-AEC17F21917F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5217160" y="4346172"/>
            <a:ext cx="762000" cy="5690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E3641AF7-66AA-424A-9CED-232176289037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5217160" y="4915200"/>
            <a:ext cx="762000" cy="30974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392570EA-EA30-6D41-8D23-02106660785D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748760" y="4915200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3179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6DF9A3-6FE7-064E-8664-C40F1B977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A56310-ADB9-7346-8D2D-7FA05E1C8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Data flow </a:t>
            </a:r>
            <a:r>
              <a:rPr kumimoji="1" lang="en-US" altLang="zh-CN" b="0" dirty="0"/>
              <a:t>(phase 1) is different from </a:t>
            </a:r>
            <a:r>
              <a:rPr kumimoji="1" lang="en-US" altLang="zh-CN" dirty="0">
                <a:solidFill>
                  <a:srgbClr val="BE384B"/>
                </a:solidFill>
              </a:rPr>
              <a:t>control flow </a:t>
            </a:r>
            <a:r>
              <a:rPr kumimoji="1" lang="en-US" altLang="zh-CN" b="0" dirty="0"/>
              <a:t>(phase 2)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Data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...</a:t>
            </a:r>
          </a:p>
          <a:p>
            <a:pPr lvl="1"/>
            <a:r>
              <a:rPr kumimoji="1" lang="en-US" altLang="zh-CN" dirty="0"/>
              <a:t>Order does not matter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Control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primary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all secondaries</a:t>
            </a:r>
          </a:p>
          <a:p>
            <a:pPr lvl="1"/>
            <a:r>
              <a:rPr kumimoji="1" lang="en-US" altLang="zh-CN" dirty="0"/>
              <a:t>Order 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Chunk version </a:t>
            </a:r>
            <a:r>
              <a:rPr kumimoji="1" lang="en-US" altLang="zh-CN" b="0" dirty="0"/>
              <a:t>numbers are used to detect if any replica has stale data 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chunkserver</a:t>
            </a:r>
            <a:endParaRPr kumimoji="1" lang="en-US" altLang="zh-CN" dirty="0"/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replaced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73EF2E-E6DA-EE40-AC81-9DF08DD5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1788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64212B-567E-E64B-ADF0-743C1A16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GFS: simple flat naming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01823F-E1D5-2F46-B731-60B428E1E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</a:t>
            </a:r>
            <a:r>
              <a:rPr kumimoji="1" lang="en-US" altLang="zh-CN" dirty="0">
                <a:solidFill>
                  <a:srgbClr val="BE384B"/>
                </a:solidFill>
              </a:rPr>
              <a:t>per-directory</a:t>
            </a:r>
            <a:r>
              <a:rPr kumimoji="1" lang="en-US" altLang="zh-CN" dirty="0"/>
              <a:t> data structure like most file systems</a:t>
            </a:r>
          </a:p>
          <a:p>
            <a:pPr lvl="1"/>
            <a:r>
              <a:rPr kumimoji="1" lang="en-US" altLang="zh-CN" dirty="0"/>
              <a:t>E.g., directory file contains names of all files in the directory</a:t>
            </a:r>
          </a:p>
          <a:p>
            <a:r>
              <a:rPr kumimoji="1" lang="en-US" altLang="zh-CN" dirty="0"/>
              <a:t>No aliases (i.e.,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 or symbolic links)</a:t>
            </a:r>
          </a:p>
          <a:p>
            <a:r>
              <a:rPr kumimoji="1" lang="en-US" altLang="zh-CN" dirty="0"/>
              <a:t>Namespace is </a:t>
            </a:r>
            <a:r>
              <a:rPr kumimoji="1" lang="en-US" altLang="zh-CN" dirty="0">
                <a:solidFill>
                  <a:srgbClr val="BE384B"/>
                </a:solidFill>
              </a:rPr>
              <a:t>a single lookup table</a:t>
            </a:r>
          </a:p>
          <a:p>
            <a:pPr lvl="1"/>
            <a:r>
              <a:rPr kumimoji="1" lang="en-US" altLang="zh-CN" dirty="0"/>
              <a:t>Maps pathnames to metadata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D1ADD-4971-BD43-BD50-3EF1D4AE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1352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A1CCFB-BDE5-4140-B66A-C14EA1ED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GFS in Google cluster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175A8F-B978-0149-AFE6-32FBEE6CE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Google cluster environment</a:t>
            </a:r>
          </a:p>
          <a:p>
            <a:pPr lvl="1"/>
            <a:r>
              <a:rPr kumimoji="1" lang="en-US" altLang="zh-CN" dirty="0"/>
              <a:t>Core services: GFS + cluster scheduling system</a:t>
            </a:r>
          </a:p>
          <a:p>
            <a:pPr lvl="1"/>
            <a:r>
              <a:rPr kumimoji="1" lang="en-US" altLang="zh-CN" dirty="0"/>
              <a:t>Typically, 100s to 1000s of active jobs</a:t>
            </a:r>
          </a:p>
          <a:p>
            <a:pPr lvl="1"/>
            <a:r>
              <a:rPr kumimoji="1" lang="en-US" altLang="zh-CN" dirty="0"/>
              <a:t>200+ clusters, many with 1000s of machines</a:t>
            </a:r>
          </a:p>
          <a:p>
            <a:pPr lvl="1"/>
            <a:r>
              <a:rPr kumimoji="1" lang="en-US" altLang="zh-CN" dirty="0"/>
              <a:t>Pools of 1000s of clients</a:t>
            </a:r>
          </a:p>
          <a:p>
            <a:pPr lvl="1"/>
            <a:r>
              <a:rPr kumimoji="1" lang="en-US" altLang="zh-CN" dirty="0"/>
              <a:t>4+ PB filesystems, 40GB/s read/write loads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7C04C7-80E3-E54D-BD0B-869AA4A9C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48D1DBF4-73D3-AF4B-AC1A-644394DE8B43}"/>
              </a:ext>
            </a:extLst>
          </p:cNvPr>
          <p:cNvSpPr/>
          <p:nvPr/>
        </p:nvSpPr>
        <p:spPr>
          <a:xfrm>
            <a:off x="2150500" y="4644167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Linux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276EBF56-A787-5344-8DCE-7C7B9F488891}"/>
              </a:ext>
            </a:extLst>
          </p:cNvPr>
          <p:cNvSpPr/>
          <p:nvPr/>
        </p:nvSpPr>
        <p:spPr>
          <a:xfrm>
            <a:off x="2150500" y="4092000"/>
            <a:ext cx="960000" cy="45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22">
            <a:extLst>
              <a:ext uri="{FF2B5EF4-FFF2-40B4-BE49-F238E27FC236}">
                <a16:creationId xmlns:a16="http://schemas.microsoft.com/office/drawing/2014/main" id="{925B654E-A719-1D42-B212-1A2CBD6D8AA8}"/>
              </a:ext>
            </a:extLst>
          </p:cNvPr>
          <p:cNvSpPr/>
          <p:nvPr/>
        </p:nvSpPr>
        <p:spPr>
          <a:xfrm>
            <a:off x="3232500" y="4092000"/>
            <a:ext cx="1290000" cy="45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Slave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23">
            <a:extLst>
              <a:ext uri="{FF2B5EF4-FFF2-40B4-BE49-F238E27FC236}">
                <a16:creationId xmlns:a16="http://schemas.microsoft.com/office/drawing/2014/main" id="{5ED24C92-FFBA-B94E-A36B-185A62FB9BAF}"/>
              </a:ext>
            </a:extLst>
          </p:cNvPr>
          <p:cNvSpPr/>
          <p:nvPr/>
        </p:nvSpPr>
        <p:spPr>
          <a:xfrm>
            <a:off x="21505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24">
            <a:extLst>
              <a:ext uri="{FF2B5EF4-FFF2-40B4-BE49-F238E27FC236}">
                <a16:creationId xmlns:a16="http://schemas.microsoft.com/office/drawing/2014/main" id="{42D8F955-DD06-6544-99E2-686BBED0FFA3}"/>
              </a:ext>
            </a:extLst>
          </p:cNvPr>
          <p:cNvSpPr/>
          <p:nvPr/>
        </p:nvSpPr>
        <p:spPr>
          <a:xfrm>
            <a:off x="298025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Job-2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3E68B34C-1F43-AA42-8D59-D75B99CA3901}"/>
              </a:ext>
            </a:extLst>
          </p:cNvPr>
          <p:cNvSpPr/>
          <p:nvPr/>
        </p:nvSpPr>
        <p:spPr>
          <a:xfrm>
            <a:off x="38100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Job-3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C4C8BBA5-1CB7-944F-B90A-87C16C762923}"/>
              </a:ext>
            </a:extLst>
          </p:cNvPr>
          <p:cNvSpPr/>
          <p:nvPr/>
        </p:nvSpPr>
        <p:spPr>
          <a:xfrm>
            <a:off x="2150500" y="5067500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bg2">
              <a:lumMod val="10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Commodity Hardware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B84BE70-59DE-5143-9692-D1FF23E47400}"/>
              </a:ext>
            </a:extLst>
          </p:cNvPr>
          <p:cNvSpPr/>
          <p:nvPr/>
        </p:nvSpPr>
        <p:spPr>
          <a:xfrm>
            <a:off x="2023500" y="3556000"/>
            <a:ext cx="2612000" cy="1927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016489EF-A62A-2B46-88AD-38CCE316EB0E}"/>
              </a:ext>
            </a:extLst>
          </p:cNvPr>
          <p:cNvSpPr/>
          <p:nvPr/>
        </p:nvSpPr>
        <p:spPr>
          <a:xfrm>
            <a:off x="5156200" y="3978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GFS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31">
            <a:extLst>
              <a:ext uri="{FF2B5EF4-FFF2-40B4-BE49-F238E27FC236}">
                <a16:creationId xmlns:a16="http://schemas.microsoft.com/office/drawing/2014/main" id="{A9CAA32E-983A-304D-87EC-87357F401DD8}"/>
              </a:ext>
            </a:extLst>
          </p:cNvPr>
          <p:cNvSpPr/>
          <p:nvPr/>
        </p:nvSpPr>
        <p:spPr>
          <a:xfrm>
            <a:off x="5156200" y="4613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CCA3C2D3-D1DE-B64F-A931-ED9FFC2A3E27}"/>
              </a:ext>
            </a:extLst>
          </p:cNvPr>
          <p:cNvSpPr/>
          <p:nvPr/>
        </p:nvSpPr>
        <p:spPr>
          <a:xfrm>
            <a:off x="6553200" y="4035964"/>
            <a:ext cx="1544053" cy="506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File system</a:t>
            </a:r>
            <a:b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D2E9BEB6-133D-BD4D-8DC5-D2B1CD869CB0}"/>
              </a:ext>
            </a:extLst>
          </p:cNvPr>
          <p:cNvSpPr/>
          <p:nvPr/>
        </p:nvSpPr>
        <p:spPr>
          <a:xfrm>
            <a:off x="6553200" y="4703182"/>
            <a:ext cx="1544053" cy="300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Job Scheduler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39">
            <a:extLst>
              <a:ext uri="{FF2B5EF4-FFF2-40B4-BE49-F238E27FC236}">
                <a16:creationId xmlns:a16="http://schemas.microsoft.com/office/drawing/2014/main" id="{DAD156E7-B40A-AC4A-98D4-6883613EEF48}"/>
              </a:ext>
            </a:extLst>
          </p:cNvPr>
          <p:cNvSpPr/>
          <p:nvPr/>
        </p:nvSpPr>
        <p:spPr>
          <a:xfrm>
            <a:off x="1259973" y="4395829"/>
            <a:ext cx="772027" cy="508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33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8426381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20E115-033A-2C47-B46C-CFF97857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HDFS: another popular (open-source) 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B680F0-15AA-754C-BA41-016A6D0B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H</a:t>
            </a:r>
            <a:r>
              <a:rPr kumimoji="1" lang="en-US" altLang="zh-CN" b="0" dirty="0"/>
              <a:t>adoop </a:t>
            </a:r>
            <a:r>
              <a:rPr kumimoji="1" lang="en-US" altLang="zh-CN" dirty="0">
                <a:solidFill>
                  <a:srgbClr val="BE384B"/>
                </a:solidFill>
              </a:rPr>
              <a:t>D</a:t>
            </a:r>
            <a:r>
              <a:rPr kumimoji="1" lang="en-US" altLang="zh-CN" b="0" dirty="0"/>
              <a:t>istributed </a:t>
            </a:r>
            <a:r>
              <a:rPr kumimoji="1" lang="en-US" altLang="zh-CN" dirty="0">
                <a:solidFill>
                  <a:srgbClr val="BE384B"/>
                </a:solidFill>
              </a:rPr>
              <a:t>FS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Primary storage system for </a:t>
            </a:r>
            <a:r>
              <a:rPr kumimoji="1" lang="en-US" altLang="zh-CN" dirty="0">
                <a:solidFill>
                  <a:srgbClr val="BE384B"/>
                </a:solidFill>
              </a:rPr>
              <a:t>Hadoop</a:t>
            </a:r>
            <a:r>
              <a:rPr kumimoji="1" lang="en-US" altLang="zh-CN" b="0" dirty="0">
                <a:solidFill>
                  <a:schemeClr val="tx1"/>
                </a:solidFill>
              </a:rPr>
              <a:t> apps</a:t>
            </a:r>
          </a:p>
          <a:p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1CC33-56F3-3F46-B922-6EF631E8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pic>
        <p:nvPicPr>
          <p:cNvPr id="6" name="Picture 3" descr="Z:\Teaching\sjtu\DS\2013\slides\lec13-dfs\hadoop-logo-2.gif">
            <a:extLst>
              <a:ext uri="{FF2B5EF4-FFF2-40B4-BE49-F238E27FC236}">
                <a16:creationId xmlns:a16="http://schemas.microsoft.com/office/drawing/2014/main" id="{44C2FD96-3D5D-D347-9DA6-7593FBEE0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30" y="2267032"/>
            <a:ext cx="16287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Z:\Teaching\sjtu\DS\2013\slides\lec13-dfs\Apache-HBase-thumb.png">
            <a:extLst>
              <a:ext uri="{FF2B5EF4-FFF2-40B4-BE49-F238E27FC236}">
                <a16:creationId xmlns:a16="http://schemas.microsoft.com/office/drawing/2014/main" id="{1C9A3DF1-8078-DE47-82C6-ED01EA0F0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8" t="12376" r="7972" b="12376"/>
          <a:stretch/>
        </p:blipFill>
        <p:spPr bwMode="auto">
          <a:xfrm>
            <a:off x="5064540" y="3406747"/>
            <a:ext cx="1351599" cy="9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Z:\Teaching\sjtu\DS\2013\slides\lec13-dfs\Cassandra_logo.svg.png">
            <a:extLst>
              <a:ext uri="{FF2B5EF4-FFF2-40B4-BE49-F238E27FC236}">
                <a16:creationId xmlns:a16="http://schemas.microsoft.com/office/drawing/2014/main" id="{60397FFC-100F-D24A-B47B-82D7B641A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649" y="3477034"/>
            <a:ext cx="1050459" cy="70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Z:\Teaching\sjtu\DS\2013\slides\lec13-dfs\avro-logo.png">
            <a:extLst>
              <a:ext uri="{FF2B5EF4-FFF2-40B4-BE49-F238E27FC236}">
                <a16:creationId xmlns:a16="http://schemas.microsoft.com/office/drawing/2014/main" id="{C992FC0F-D6FA-2C40-87B9-0BC37293B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73" y="4273615"/>
            <a:ext cx="1268413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Z:\Teaching\sjtu\DS\2013\slides\lec13-dfs\mahout.png">
            <a:extLst>
              <a:ext uri="{FF2B5EF4-FFF2-40B4-BE49-F238E27FC236}">
                <a16:creationId xmlns:a16="http://schemas.microsoft.com/office/drawing/2014/main" id="{9B80D775-7CC7-B34B-80B9-994B42A8D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001" y="4572631"/>
            <a:ext cx="1821072" cy="76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Z:\Teaching\sjtu\DS\2013\slides\lec13-dfs\nutch.gif">
            <a:extLst>
              <a:ext uri="{FF2B5EF4-FFF2-40B4-BE49-F238E27FC236}">
                <a16:creationId xmlns:a16="http://schemas.microsoft.com/office/drawing/2014/main" id="{85231D8A-767D-D140-AE6F-B32E7A0A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900" y="4690452"/>
            <a:ext cx="1407249" cy="52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Z:\Teaching\sjtu\DS\2013\slides\lec13-dfs\oozie.jpg">
            <a:extLst>
              <a:ext uri="{FF2B5EF4-FFF2-40B4-BE49-F238E27FC236}">
                <a16:creationId xmlns:a16="http://schemas.microsoft.com/office/drawing/2014/main" id="{20D4F6E8-15FF-7547-9578-117B5CB1D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4" b="36057"/>
          <a:stretch/>
        </p:blipFill>
        <p:spPr bwMode="auto">
          <a:xfrm>
            <a:off x="3169372" y="3223725"/>
            <a:ext cx="1752261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Z:\Teaching\sjtu\DS\2013\slides\lec13-dfs\zookeeper_logo.png">
            <a:extLst>
              <a:ext uri="{FF2B5EF4-FFF2-40B4-BE49-F238E27FC236}">
                <a16:creationId xmlns:a16="http://schemas.microsoft.com/office/drawing/2014/main" id="{F93DAF55-A59F-3943-BB52-7213A9419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4371"/>
            <a:ext cx="902009" cy="12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Z:\Teaching\sjtu\DS\2013\slides\lec13-dfs\maha.png">
            <a:extLst>
              <a:ext uri="{FF2B5EF4-FFF2-40B4-BE49-F238E27FC236}">
                <a16:creationId xmlns:a16="http://schemas.microsoft.com/office/drawing/2014/main" id="{95C5B140-1260-5745-A014-426A6649C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94" y="4236811"/>
            <a:ext cx="1079360" cy="107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Z:\Teaching\sjtu\DS\2013\slides\lec13-dfs\hive_logo_medium.jpg">
            <a:extLst>
              <a:ext uri="{FF2B5EF4-FFF2-40B4-BE49-F238E27FC236}">
                <a16:creationId xmlns:a16="http://schemas.microsoft.com/office/drawing/2014/main" id="{F3385075-662A-D74D-89DD-DC40DF00D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123" y="3755012"/>
            <a:ext cx="1046193" cy="96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Z:\Teaching\sjtu\DS\2013\slides\lec13-dfs\pig_logo.jpg">
            <a:extLst>
              <a:ext uri="{FF2B5EF4-FFF2-40B4-BE49-F238E27FC236}">
                <a16:creationId xmlns:a16="http://schemas.microsoft.com/office/drawing/2014/main" id="{7C4AD213-9335-D244-9E5E-DFE790315D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r="23838" b="20439"/>
          <a:stretch/>
        </p:blipFill>
        <p:spPr bwMode="auto">
          <a:xfrm>
            <a:off x="320139" y="3724371"/>
            <a:ext cx="1066800" cy="141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217225D-97C5-8E4B-BDFF-3F0F8DEB2BFB}"/>
              </a:ext>
            </a:extLst>
          </p:cNvPr>
          <p:cNvSpPr/>
          <p:nvPr/>
        </p:nvSpPr>
        <p:spPr>
          <a:xfrm>
            <a:off x="2438400" y="2267032"/>
            <a:ext cx="5867400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/>
            <a:r>
              <a:rPr lang="en-US" altLang="zh-CN" sz="2000" dirty="0"/>
              <a:t>A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r>
              <a:rPr lang="en-US" altLang="zh-CN" sz="2000" dirty="0"/>
              <a:t> that allows for the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distributed</a:t>
            </a:r>
            <a:r>
              <a:rPr lang="en-US" altLang="zh-CN" sz="2000" dirty="0"/>
              <a:t> processing of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</a:t>
            </a:r>
            <a:r>
              <a:rPr lang="en-US" altLang="zh-CN" sz="2000" dirty="0"/>
              <a:t> data sets across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clusters</a:t>
            </a:r>
            <a:r>
              <a:rPr lang="en-US" altLang="zh-CN" sz="2000" dirty="0"/>
              <a:t> of computers</a:t>
            </a:r>
          </a:p>
        </p:txBody>
      </p:sp>
    </p:spTree>
    <p:extLst>
      <p:ext uri="{BB962C8B-B14F-4D97-AF65-F5344CB8AC3E}">
        <p14:creationId xmlns:p14="http://schemas.microsoft.com/office/powerpoint/2010/main" val="5645528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573DE3-0130-7547-A9DB-31051427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Goals &amp; Assumptions of HDFS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3B5A74-69A6-C849-8C24-CB38D8E24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HDFS is an </a:t>
            </a:r>
            <a:r>
              <a:rPr kumimoji="1" lang="en-US" altLang="zh-CN" dirty="0">
                <a:solidFill>
                  <a:srgbClr val="BE384B"/>
                </a:solidFill>
              </a:rPr>
              <a:t>open source </a:t>
            </a:r>
            <a:r>
              <a:rPr kumimoji="1" lang="en-US" altLang="zh-CN" dirty="0"/>
              <a:t>(Apache) implementation </a:t>
            </a:r>
            <a:r>
              <a:rPr kumimoji="1" lang="en-US" altLang="zh-CN" dirty="0">
                <a:solidFill>
                  <a:srgbClr val="BE384B"/>
                </a:solidFill>
              </a:rPr>
              <a:t>inspired by GFS </a:t>
            </a:r>
            <a:r>
              <a:rPr kumimoji="1" lang="en-US" altLang="zh-CN" dirty="0"/>
              <a:t>design</a:t>
            </a:r>
          </a:p>
          <a:p>
            <a:r>
              <a:rPr kumimoji="1" lang="en-US" altLang="zh-CN" dirty="0"/>
              <a:t>Similar goals as GFS</a:t>
            </a:r>
          </a:p>
          <a:p>
            <a:pPr lvl="1"/>
            <a:r>
              <a:rPr kumimoji="1" lang="en-US" altLang="zh-CN" dirty="0"/>
              <a:t>Run on commodity hardware</a:t>
            </a:r>
          </a:p>
          <a:p>
            <a:pPr lvl="1"/>
            <a:r>
              <a:rPr kumimoji="1" lang="en-US" altLang="zh-CN" dirty="0"/>
              <a:t>Highly fault tolerant</a:t>
            </a:r>
          </a:p>
          <a:p>
            <a:pPr lvl="1"/>
            <a:r>
              <a:rPr kumimoji="1" lang="en-US" altLang="zh-CN" dirty="0"/>
              <a:t>High throughput &amp; large-scale deployments</a:t>
            </a:r>
          </a:p>
          <a:p>
            <a:pPr lvl="1"/>
            <a:r>
              <a:rPr kumimoji="1" lang="en-US" altLang="zh-CN" dirty="0"/>
              <a:t>…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8ADD53-42BF-D94B-BB13-7471B2D6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3074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metadata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426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A0DA09-5FD6-AC4A-B1CC-D89AF399A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9AF50-8EA5-7A4B-BF88-3127E01AB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462F4C-F215-CE48-A8AE-6E43EFBB8612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C4CDADBD-F2A1-EB40-9C3E-33457D0A5749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8E0669A-E7FC-2748-BEEC-FDAE3BC6FB22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F6409610-5EF9-CF4B-8571-1CB5538DA655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566D4AAE-312D-1349-A04D-45731D7BB56F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892B25C-949E-7D4F-818E-C3708620AA25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251EA8BC-1459-F04F-87EB-C341AB1A5D8F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23D4CB81-6776-9543-A7B5-D8F63F6F88F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A07D026-19B3-4A4C-B687-4B29B974CE28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D762BD37-24D5-3548-B150-D94288AACA54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A0027B8C-2FB9-CA4E-8E25-13DC8D989929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0CB037C-0A6A-AD43-A79C-6FA4A965B894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DE14B92B-EAF9-674E-8FDC-5766F7975F35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5B23803F-8136-EF49-A405-4B811176BDF4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D696C97A-663B-6F41-9435-56B94597CBBA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72FFA50D-7A70-E447-B7BA-B389294E5B85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6E74AF6B-65F1-154F-8830-96B40A5D3A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8442BCB9-D237-4549-9955-1FBEE0C636B0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E6571B2E-DD69-FE4F-A517-D3EC45E954E1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8ACE55EF-E3E1-B34C-8C1C-21617DF4759C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09B8F899-006E-2F49-B538-6552528428D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D7C7D9FA-B6C1-324B-BBA9-A76DE4709A0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91E4109B-FBEF-0F42-A72C-143A451216DA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D4DC9434-E013-2B49-8EDE-2BE7A0BA3294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853C18DA-15D6-F64D-BBD8-10D1FF3E990B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90BC6DC0-C6D9-3246-B454-583A3A3052C7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05160CE3-79CB-904A-B665-77B55D127FD6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72449A9D-7FCF-BB4F-B96F-EEBD561C51DB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4AC90DC5-674A-4949-A3AE-FED9952E5393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6BEFB38A-4C56-264B-9ED9-3F370C16FBBA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22EF02CA-900A-B84C-B70B-7D20EF2D2189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B1DE7CC4-3717-254D-A2B2-97C38B60A455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69B24CD4-FC6F-C244-AC5F-A09E828E7336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97143943-B2C9-1842-AF85-CA1A74B5341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3A3ECA0D-4D28-7F45-9DC7-695A21EC8161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7F252379-4BBF-494B-BE9C-7E8C9D7BC289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42BBC4B4-9A29-8049-8C37-F5FB1C7BB638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BA1ACA7E-E435-524A-9DBB-5436CC85F0C5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38B66738-002E-ED4C-B31F-F80B7B28934D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07EAD448-8AF0-B149-8A95-B8FDA8EDFAF8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2050C74F-EDDD-7C44-AB7D-CF7BEF19793F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6F85576C-4676-BE41-BB12-C06AEE65B486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03D0BF66-3DBB-8E44-913F-EE3DB319360B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3AA890AD-0BC1-3043-A752-D372E35A336E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FA851511-CA27-824B-B4AC-BAF960A3590A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8301CE91-A078-8B49-A70D-DD10FF5D7BD5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A2F52680-8B4E-C54B-8B99-41F6972487ED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C18492D9-C71A-0D4A-A8F6-7CAF9593E754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019075D1-F6E6-474A-9124-0D29C6CDEEAF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1926F08E-45CF-2B47-A4AF-D6A3F2A70D3E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6642DB00-35D5-D045-AC68-9AF96A0B5383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D557C2B-5969-A041-B7C6-8B78DC5C777A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FSImage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C6F2F07A-4B1F-6E4D-8ACF-D346F6537CE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EditLog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8FAA5DAA-3160-3D40-A2D1-05F1D03DD8EC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EB1A901C-2445-2A45-A8FA-3AFE570D79F4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6987AC9B-4131-174E-B66F-6C8CA374262B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3FA15FE6-B0B3-4349-9BCF-E2A442C7FA94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071A2B02-2769-A447-863B-D4B03F66D7FD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205B83C9-EC04-4B44-9FFA-B86E68BF0A3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A3654D77-7FCB-5045-B0C6-F7A62F8A2DEA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A4C6BAF8-372E-2A4E-AEDA-561A41C24D2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A8C00488-A3BE-AA49-A8F0-F66B45EC162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0000AC34-2C6F-DF41-AC3D-52FC3BB9143F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D27C8133-B9F4-F541-A3BC-806570C63C2F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8D8E9F23-8DFD-4643-8438-1FB6D86EB43C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F64FB759-EE87-FA4F-ABB7-EE34E5C47BA9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72DF301B-3607-3F4E-819D-646E628A9455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03294624-14DC-A145-ACB5-28F2CE0F0350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E77D90CD-FEDE-184D-81D8-D50E4D1FBA4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FED7A254-C60B-3440-BDF1-DB6E02CF68E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71333F3A-52AE-1A48-BB57-5E2F311C51A2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66FE8008-528D-984A-BFB5-8BD3777E15C9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82747FE1-D1A4-F649-B8A2-BBCCC4E12C78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2BC6D357-31C1-7940-98E4-C43B986DA9A7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03D091B2-575F-9E4C-AE78-58E46F569189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928B0BF3-0702-704D-912E-257E751A7166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9251E691-2D9B-9B4B-B5CF-1E3EBD708D62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05C1DE86-ABE0-3C46-84A0-B1B8FBEBD5D0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9BA1ADA5-1C6D-D540-B84C-CB5DA3F512B1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8AF57C6-FBA1-FD4E-A4AC-DCCC1246A5F9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F1CF27EF-8678-F847-B041-BEE45B422A76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DE13271B-6A8D-544B-A917-B6A32646AB79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F20FE309-46E9-2443-8D4D-D94DA9647291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35B80BF0-61A5-5A45-9284-AEEE991F4439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24D05B38-31B7-7741-851C-B4CD4F7F782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B0B67955-9416-9348-9D4A-D46CDEB735A9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C406CB38-FE0A-B446-AF28-73F0E36BFA50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B62621EE-7A45-B949-9F39-0459C5FC8B36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F9E8106B-0C74-D542-B511-D7D47DF7593D}"/>
              </a:ext>
            </a:extLst>
          </p:cNvPr>
          <p:cNvSpPr/>
          <p:nvPr/>
        </p:nvSpPr>
        <p:spPr>
          <a:xfrm>
            <a:off x="5969001" y="1905000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D1F15FA2-FC04-FA41-A61A-D33B1E9A10C8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95284192-3BA6-7646-9229-5C7C332AA950}"/>
              </a:ext>
            </a:extLst>
          </p:cNvPr>
          <p:cNvSpPr/>
          <p:nvPr/>
        </p:nvSpPr>
        <p:spPr>
          <a:xfrm>
            <a:off x="611561" y="4710379"/>
            <a:ext cx="127644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NameNode</a:t>
            </a:r>
            <a:endParaRPr lang="zh-CN" altLang="en-US" sz="1500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9" name="Rectangle 122">
            <a:extLst>
              <a:ext uri="{FF2B5EF4-FFF2-40B4-BE49-F238E27FC236}">
                <a16:creationId xmlns:a16="http://schemas.microsoft.com/office/drawing/2014/main" id="{9FC27100-C6AB-8147-9833-4C15E434141B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ectangle 128">
            <a:extLst>
              <a:ext uri="{FF2B5EF4-FFF2-40B4-BE49-F238E27FC236}">
                <a16:creationId xmlns:a16="http://schemas.microsoft.com/office/drawing/2014/main" id="{1E613558-8956-A14F-B047-A186EC64E9AE}"/>
              </a:ext>
            </a:extLst>
          </p:cNvPr>
          <p:cNvSpPr/>
          <p:nvPr/>
        </p:nvSpPr>
        <p:spPr>
          <a:xfrm>
            <a:off x="5969001" y="3034234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DataNodes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101" name="Rectangle 129">
            <a:extLst>
              <a:ext uri="{FF2B5EF4-FFF2-40B4-BE49-F238E27FC236}">
                <a16:creationId xmlns:a16="http://schemas.microsoft.com/office/drawing/2014/main" id="{B24F6E69-D48A-DC49-80C9-BE9D397B8E47}"/>
              </a:ext>
            </a:extLst>
          </p:cNvPr>
          <p:cNvSpPr/>
          <p:nvPr/>
        </p:nvSpPr>
        <p:spPr>
          <a:xfrm>
            <a:off x="5134394" y="4597758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NameNode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metadata</a:t>
            </a:r>
          </a:p>
        </p:txBody>
      </p:sp>
    </p:spTree>
    <p:extLst>
      <p:ext uri="{BB962C8B-B14F-4D97-AF65-F5344CB8AC3E}">
        <p14:creationId xmlns:p14="http://schemas.microsoft.com/office/powerpoint/2010/main" val="30210502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CF8DDD-D1A5-194B-BC67-3D9229B1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3449B-938C-5B42-8B73-03CF1F530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4585692"/>
          </a:xfrm>
        </p:spPr>
        <p:txBody>
          <a:bodyPr/>
          <a:lstStyle/>
          <a:p>
            <a:r>
              <a:rPr kumimoji="1" lang="en-US" altLang="zh-CN" dirty="0"/>
              <a:t>Designing distributed file system (DFS) is not simply </a:t>
            </a:r>
          </a:p>
          <a:p>
            <a:pPr lvl="1"/>
            <a:r>
              <a:rPr kumimoji="1" lang="en-US" altLang="zh-CN" dirty="0"/>
              <a:t>Single-node file system + RPC</a:t>
            </a:r>
          </a:p>
          <a:p>
            <a:r>
              <a:rPr kumimoji="1" lang="en-US" altLang="zh-CN" dirty="0"/>
              <a:t>Many design choices for performance, consistency model &amp; failure handling </a:t>
            </a:r>
          </a:p>
          <a:p>
            <a:pPr lvl="1"/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b="0" dirty="0"/>
              <a:t>Caching </a:t>
            </a:r>
          </a:p>
          <a:p>
            <a:pPr lvl="1"/>
            <a:r>
              <a:rPr kumimoji="1" lang="en-US" altLang="zh-CN" dirty="0"/>
              <a:t>Access model </a:t>
            </a:r>
          </a:p>
          <a:p>
            <a:r>
              <a:rPr kumimoji="1" lang="en-US" altLang="zh-CN" dirty="0"/>
              <a:t>Two case studies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NFS</a:t>
            </a:r>
            <a:r>
              <a:rPr kumimoji="1" lang="en-US" altLang="zh-CN" dirty="0"/>
              <a:t>: transparent access files on a remote server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GFS</a:t>
            </a:r>
            <a:r>
              <a:rPr kumimoji="1" lang="en-US" altLang="zh-CN" dirty="0"/>
              <a:t>: highly-scalable &amp; fault-tolerant DFS optimized for Google’s workload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B90D57-9D09-4A48-BF1C-9FC57013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340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our lab </a:t>
            </a:r>
            <a:r>
              <a:rPr kumimoji="1" lang="en-US" altLang="zh-CN" dirty="0">
                <a:sym typeface="Wingdings" pitchFamily="2" charset="2"/>
              </a:rPr>
              <a:t></a:t>
            </a:r>
            <a:endParaRPr kumimoji="1" lang="en-US" altLang="zh-CN" b="0" dirty="0"/>
          </a:p>
          <a:p>
            <a:r>
              <a:rPr kumimoji="1" lang="en-US" altLang="zh-CN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this, with more advanced techniques developed later)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49665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the lab</a:t>
            </a:r>
            <a:endParaRPr kumimoji="1" lang="en-US" altLang="zh-CN" b="0" dirty="0"/>
          </a:p>
          <a:p>
            <a:r>
              <a:rPr kumimoji="1" lang="en-US" altLang="zh-CN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67DC31-481B-8249-99D0-0570C6D2646B}"/>
              </a:ext>
            </a:extLst>
          </p:cNvPr>
          <p:cNvSpPr/>
          <p:nvPr/>
        </p:nvSpPr>
        <p:spPr>
          <a:xfrm>
            <a:off x="899592" y="5293940"/>
            <a:ext cx="590465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For other workloads (e.g., Database) may not sufficient.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363CDAD-2BDC-6F43-8A34-00ED12349545}"/>
              </a:ext>
            </a:extLst>
          </p:cNvPr>
          <p:cNvSpPr/>
          <p:nvPr/>
        </p:nvSpPr>
        <p:spPr>
          <a:xfrm>
            <a:off x="1979712" y="3918375"/>
            <a:ext cx="698477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We will see system principles to cope with them in future lectures. </a:t>
            </a: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8FF5D4C5-DED5-A14D-9D9B-2B7149B33C49}"/>
              </a:ext>
            </a:extLst>
          </p:cNvPr>
          <p:cNvSpPr/>
          <p:nvPr/>
        </p:nvSpPr>
        <p:spPr>
          <a:xfrm>
            <a:off x="6882063" y="4244741"/>
            <a:ext cx="1933114" cy="1205868"/>
          </a:xfrm>
          <a:custGeom>
            <a:avLst/>
            <a:gdLst>
              <a:gd name="connsiteX0" fmla="*/ 0 w 1933114"/>
              <a:gd name="connsiteY0" fmla="*/ 1164657 h 1205868"/>
              <a:gd name="connsiteX1" fmla="*/ 500514 w 1933114"/>
              <a:gd name="connsiteY1" fmla="*/ 1126156 h 1205868"/>
              <a:gd name="connsiteX2" fmla="*/ 490889 w 1933114"/>
              <a:gd name="connsiteY2" fmla="*/ 442762 h 1205868"/>
              <a:gd name="connsiteX3" fmla="*/ 1761423 w 1933114"/>
              <a:gd name="connsiteY3" fmla="*/ 404261 h 1205868"/>
              <a:gd name="connsiteX4" fmla="*/ 1886552 w 1933114"/>
              <a:gd name="connsiteY4" fmla="*/ 0 h 12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114" h="1205868">
                <a:moveTo>
                  <a:pt x="0" y="1164657"/>
                </a:moveTo>
                <a:cubicBezTo>
                  <a:pt x="209349" y="1205564"/>
                  <a:pt x="418699" y="1246472"/>
                  <a:pt x="500514" y="1126156"/>
                </a:cubicBezTo>
                <a:cubicBezTo>
                  <a:pt x="582329" y="1005840"/>
                  <a:pt x="280738" y="563078"/>
                  <a:pt x="490889" y="442762"/>
                </a:cubicBezTo>
                <a:cubicBezTo>
                  <a:pt x="701040" y="322446"/>
                  <a:pt x="1528813" y="478055"/>
                  <a:pt x="1761423" y="404261"/>
                </a:cubicBezTo>
                <a:cubicBezTo>
                  <a:pt x="1994033" y="330467"/>
                  <a:pt x="1940292" y="165233"/>
                  <a:pt x="1886552" y="0"/>
                </a:cubicBezTo>
              </a:path>
            </a:pathLst>
          </a:custGeom>
          <a:noFill/>
          <a:ln w="127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64543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39258</TotalTime>
  <Words>4958</Words>
  <Application>Microsoft Office PowerPoint</Application>
  <PresentationFormat>全屏显示(16:10)</PresentationFormat>
  <Paragraphs>997</Paragraphs>
  <Slides>79</Slides>
  <Notes>29</Notes>
  <HiddenSlides>1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79</vt:i4>
      </vt:variant>
    </vt:vector>
  </HeadingPairs>
  <TitlesOfParts>
    <vt:vector size="80" baseType="lpstr">
      <vt:lpstr>1_Office 主题​​</vt:lpstr>
      <vt:lpstr>Distributed file system NFS &amp; GFS</vt:lpstr>
      <vt:lpstr>Large-scale website so-far </vt:lpstr>
      <vt:lpstr>Large-scale website so-far </vt:lpstr>
      <vt:lpstr>Last lecture: Remote Procedure Call (RPC)</vt:lpstr>
      <vt:lpstr>Review: RPC -- a complete calling process</vt:lpstr>
      <vt:lpstr>Previous lecture: single-machine file system</vt:lpstr>
      <vt:lpstr>PowerPoint 演示文稿</vt:lpstr>
      <vt:lpstr>Distributed file system </vt:lpstr>
      <vt:lpstr>Ways for accessing remote files </vt:lpstr>
      <vt:lpstr>Distributed File Service Types</vt:lpstr>
      <vt:lpstr>Distributed File Service Types</vt:lpstr>
      <vt:lpstr>PowerPoint 演示文稿</vt:lpstr>
      <vt:lpstr>NFS: Network File System</vt:lpstr>
      <vt:lpstr>RPC used in NFS</vt:lpstr>
      <vt:lpstr>NFS Protocols: Mount</vt:lpstr>
      <vt:lpstr>NFS Protocols: Mount</vt:lpstr>
      <vt:lpstr>NFS Protocols: Lookup/READ/WRITRE...</vt:lpstr>
      <vt:lpstr>Read a file of NFS</vt:lpstr>
      <vt:lpstr>NFS Protocols: Lookup/READ/WRITRE...</vt:lpstr>
      <vt:lpstr>File Handler for a Client</vt:lpstr>
      <vt:lpstr>Case 1: Rename After Open</vt:lpstr>
      <vt:lpstr>Stateless on NFS server</vt:lpstr>
      <vt:lpstr>Case 2: Delete After Open</vt:lpstr>
      <vt:lpstr>NFS performance</vt:lpstr>
      <vt:lpstr>Cache on the Client</vt:lpstr>
      <vt:lpstr>Problem: cache coherence</vt:lpstr>
      <vt:lpstr>Coherence</vt:lpstr>
      <vt:lpstr>VFS: Extend the inode-based FS to support NFS</vt:lpstr>
      <vt:lpstr>Validation</vt:lpstr>
      <vt:lpstr>VFS: Extend the inode-based FS to support NFS</vt:lpstr>
      <vt:lpstr>Accessing Remote Files</vt:lpstr>
      <vt:lpstr>Improving Read Performance</vt:lpstr>
      <vt:lpstr>NFS is continuously improving</vt:lpstr>
      <vt:lpstr>Reference Materials</vt:lpstr>
      <vt:lpstr>Drawback of NFS </vt:lpstr>
      <vt:lpstr>Drawback of NFS </vt:lpstr>
      <vt:lpstr>Observation: plenty of available servers in a datacenter </vt:lpstr>
      <vt:lpstr>Design goal: transparent remote file accesses </vt:lpstr>
      <vt:lpstr>Step #1: Distributed block layer </vt:lpstr>
      <vt:lpstr>Step #1: Distributed block layer </vt:lpstr>
      <vt:lpstr>L2: File Layer: do we need a redesign? </vt:lpstr>
      <vt:lpstr>L3: Distributed inode Number Layer</vt:lpstr>
      <vt:lpstr>L4: File Name Layer</vt:lpstr>
      <vt:lpstr>Put the distributed file layers so far together </vt:lpstr>
      <vt:lpstr>Put the distributed file layers so far together </vt:lpstr>
      <vt:lpstr>L5: Path Name Layer</vt:lpstr>
      <vt:lpstr>Issues of our naïve design so far</vt:lpstr>
      <vt:lpstr>Correctness broken under failure: example </vt:lpstr>
      <vt:lpstr>Correctness broken under failure: example </vt:lpstr>
      <vt:lpstr>PowerPoint 演示文稿</vt:lpstr>
      <vt:lpstr>We need more “weapons” to cope w/ the above issues</vt:lpstr>
      <vt:lpstr>PowerPoint 演示文稿</vt:lpstr>
      <vt:lpstr>GFS design goals</vt:lpstr>
      <vt:lpstr>Design Assumptions</vt:lpstr>
      <vt:lpstr>Design Assumptions: environments</vt:lpstr>
      <vt:lpstr>More Design Assumptions: File Access</vt:lpstr>
      <vt:lpstr>GFS interface </vt:lpstr>
      <vt:lpstr>GFS architecture </vt:lpstr>
      <vt:lpstr>GFS files</vt:lpstr>
      <vt:lpstr>Chunks (Blocks) and Chunkservers</vt:lpstr>
      <vt:lpstr>Why Large Chunks?</vt:lpstr>
      <vt:lpstr>GFS Master</vt:lpstr>
      <vt:lpstr>Questions: differences from our naïve filesystem? </vt:lpstr>
      <vt:lpstr>GFS uses one master, why? Make the design simple</vt:lpstr>
      <vt:lpstr>Client-GFS interaction model </vt:lpstr>
      <vt:lpstr>Reading a file in GFS (very similar to the naïve DFS)</vt:lpstr>
      <vt:lpstr>Writing a File in GFS (More complicated due to replication)</vt:lpstr>
      <vt:lpstr>Writing a File in GFS: Two-phases</vt:lpstr>
      <vt:lpstr>Writing a File in GFS: Two-phases</vt:lpstr>
      <vt:lpstr>Writing a File in GFS: Two-phases</vt:lpstr>
      <vt:lpstr>Naming in GFS: simple flat naming</vt:lpstr>
      <vt:lpstr>Summary: GFS in Google cluster</vt:lpstr>
      <vt:lpstr>HDFS: another popular (open-source) DFS</vt:lpstr>
      <vt:lpstr>Design Goals &amp; Assumptions of HDFS</vt:lpstr>
      <vt:lpstr>Recall GFS files</vt:lpstr>
      <vt:lpstr>HDFS files</vt:lpstr>
      <vt:lpstr>Summary </vt:lpstr>
      <vt:lpstr>GFS or NFS are not Perfect </vt:lpstr>
      <vt:lpstr>GFS or NFS are not Perfect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1964</cp:revision>
  <cp:lastPrinted>2020-03-02T13:38:09Z</cp:lastPrinted>
  <dcterms:created xsi:type="dcterms:W3CDTF">2017-11-24T09:35:45Z</dcterms:created>
  <dcterms:modified xsi:type="dcterms:W3CDTF">2023-09-29T09:50:37Z</dcterms:modified>
</cp:coreProperties>
</file>